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x="18288000" cy="10287000"/>
  <p:notesSz cx="6858000" cy="9144000"/>
  <p:embeddedFontLst>
    <p:embeddedFont>
      <p:font typeface="Squada One" charset="1" panose="02000000000000000000"/>
      <p:regular r:id="rId119"/>
    </p:embeddedFont>
    <p:embeddedFont>
      <p:font typeface="Varela Round" charset="1" panose="00000500000000000000"/>
      <p:regular r:id="rId120"/>
    </p:embeddedFont>
    <p:embeddedFont>
      <p:font typeface="Canva Sans Bold" charset="1" panose="020B0803030501040103"/>
      <p:regular r:id="rId121"/>
    </p:embeddedFont>
    <p:embeddedFont>
      <p:font typeface="XM Vahid Bold Italics" charset="1" panose="02000803090000090004"/>
      <p:regular r:id="rId122"/>
    </p:embeddedFont>
    <p:embeddedFont>
      <p:font typeface="XM Vahid Bold" charset="1" panose="02000803090000020004"/>
      <p:regular r:id="rId123"/>
    </p:embeddedFont>
    <p:embeddedFont>
      <p:font typeface="XM Vahid Italics" charset="1" panose="02000503090000090004"/>
      <p:regular r:id="rId124"/>
    </p:embeddedFont>
    <p:embeddedFont>
      <p:font typeface="XM Vahid" charset="1" panose="02000503090000020004"/>
      <p:regular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6.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7.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8.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0.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1.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3.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4.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 Id="rId3" Target="../media/image118.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6.png" Type="http://schemas.openxmlformats.org/officeDocument/2006/relationships/image"/><Relationship Id="rId3" Target="../media/image127.png" Type="http://schemas.openxmlformats.org/officeDocument/2006/relationships/image"/><Relationship Id="rId4" Target="../media/image128.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png" Type="http://schemas.openxmlformats.org/officeDocument/2006/relationships/image"/><Relationship Id="rId4" Target="../media/image131.png" Type="http://schemas.openxmlformats.org/officeDocument/2006/relationships/image"/><Relationship Id="rId5" Target="../media/image13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6.png" Type="http://schemas.openxmlformats.org/officeDocument/2006/relationships/image"/><Relationship Id="rId2" Target="../media/image127.png" Type="http://schemas.openxmlformats.org/officeDocument/2006/relationships/image"/><Relationship Id="rId3" Target="../media/image11.png" Type="http://schemas.openxmlformats.org/officeDocument/2006/relationships/image"/><Relationship Id="rId4" Target="../media/image20.png" Type="http://schemas.openxmlformats.org/officeDocument/2006/relationships/image"/><Relationship Id="rId5" Target="../media/image17.png" Type="http://schemas.openxmlformats.org/officeDocument/2006/relationships/image"/><Relationship Id="rId6" Target="../media/image14.png" Type="http://schemas.openxmlformats.org/officeDocument/2006/relationships/image"/><Relationship Id="rId7" Target="../media/image133.png" Type="http://schemas.openxmlformats.org/officeDocument/2006/relationships/image"/><Relationship Id="rId8" Target="../media/image134.png" Type="http://schemas.openxmlformats.org/officeDocument/2006/relationships/image"/><Relationship Id="rId9" Target="../media/image135.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37.png" Type="http://schemas.openxmlformats.org/officeDocument/2006/relationships/image"/><Relationship Id="rId4" Target="../media/image138.png" Type="http://schemas.openxmlformats.org/officeDocument/2006/relationships/image"/><Relationship Id="rId5" Target="../media/image139.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0.png" Type="http://schemas.openxmlformats.org/officeDocument/2006/relationships/image"/><Relationship Id="rId3" Target="../media/image141.png" Type="http://schemas.openxmlformats.org/officeDocument/2006/relationships/image"/><Relationship Id="rId4" Target="../media/image142.png" Type="http://schemas.openxmlformats.org/officeDocument/2006/relationships/image"/><Relationship Id="rId5" Target="../media/image14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 Id="rId3" Target="../media/image145.png" Type="http://schemas.openxmlformats.org/officeDocument/2006/relationships/image"/><Relationship Id="rId4" Target="../media/image146.png" Type="http://schemas.openxmlformats.org/officeDocument/2006/relationships/image"/><Relationship Id="rId5" Target="../media/image147.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8.png" Type="http://schemas.openxmlformats.org/officeDocument/2006/relationships/image"/><Relationship Id="rId3" Target="../media/image149.png" Type="http://schemas.openxmlformats.org/officeDocument/2006/relationships/image"/><Relationship Id="rId4" Target="../media/image150.png" Type="http://schemas.openxmlformats.org/officeDocument/2006/relationships/image"/><Relationship Id="rId5" Target="../media/image151.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4.png" Type="http://schemas.openxmlformats.org/officeDocument/2006/relationships/image"/><Relationship Id="rId3" Target="../media/image155.png" Type="http://schemas.openxmlformats.org/officeDocument/2006/relationships/image"/><Relationship Id="rId4" Target="../media/image156.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 Id="rId3" Target="../media/image158.png" Type="http://schemas.openxmlformats.org/officeDocument/2006/relationships/image"/><Relationship Id="rId4" Target="../media/image159.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png" Type="http://schemas.openxmlformats.org/officeDocument/2006/relationships/image"/><Relationship Id="rId3" Target="../media/image161.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 Id="rId3" Target="../media/image163.png" Type="http://schemas.openxmlformats.org/officeDocument/2006/relationships/image"/><Relationship Id="rId4" Target="../media/image164.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618109"/>
            <a:ext cx="16230600" cy="7267167"/>
            <a:chOff x="0" y="0"/>
            <a:chExt cx="4274726" cy="1913986"/>
          </a:xfrm>
        </p:grpSpPr>
        <p:sp>
          <p:nvSpPr>
            <p:cNvPr name="Freeform 3" id="3"/>
            <p:cNvSpPr/>
            <p:nvPr/>
          </p:nvSpPr>
          <p:spPr>
            <a:xfrm flipH="false" flipV="false" rot="0">
              <a:off x="0" y="0"/>
              <a:ext cx="4274726" cy="1913986"/>
            </a:xfrm>
            <a:custGeom>
              <a:avLst/>
              <a:gdLst/>
              <a:ahLst/>
              <a:cxnLst/>
              <a:rect r="r" b="b" t="t" l="l"/>
              <a:pathLst>
                <a:path h="1913986" w="4274726">
                  <a:moveTo>
                    <a:pt x="47700" y="0"/>
                  </a:moveTo>
                  <a:lnTo>
                    <a:pt x="4227026" y="0"/>
                  </a:lnTo>
                  <a:cubicBezTo>
                    <a:pt x="4239677" y="0"/>
                    <a:pt x="4251809" y="5025"/>
                    <a:pt x="4260755" y="13971"/>
                  </a:cubicBezTo>
                  <a:cubicBezTo>
                    <a:pt x="4269700" y="22916"/>
                    <a:pt x="4274726" y="35049"/>
                    <a:pt x="4274726" y="47700"/>
                  </a:cubicBezTo>
                  <a:lnTo>
                    <a:pt x="4274726" y="1866287"/>
                  </a:lnTo>
                  <a:cubicBezTo>
                    <a:pt x="4274726" y="1878938"/>
                    <a:pt x="4269700" y="1891070"/>
                    <a:pt x="4260755" y="1900016"/>
                  </a:cubicBezTo>
                  <a:cubicBezTo>
                    <a:pt x="4251809" y="1908961"/>
                    <a:pt x="4239677" y="1913986"/>
                    <a:pt x="4227026" y="1913986"/>
                  </a:cubicBezTo>
                  <a:lnTo>
                    <a:pt x="47700" y="1913986"/>
                  </a:lnTo>
                  <a:cubicBezTo>
                    <a:pt x="35049" y="1913986"/>
                    <a:pt x="22916" y="1908961"/>
                    <a:pt x="13971" y="1900016"/>
                  </a:cubicBezTo>
                  <a:cubicBezTo>
                    <a:pt x="5025" y="1891070"/>
                    <a:pt x="0" y="1878938"/>
                    <a:pt x="0" y="186628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95208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463631"/>
            <a:ext cx="16230600" cy="1737245"/>
            <a:chOff x="0" y="0"/>
            <a:chExt cx="4274726" cy="457546"/>
          </a:xfrm>
        </p:grpSpPr>
        <p:sp>
          <p:nvSpPr>
            <p:cNvPr name="Freeform 6" id="6"/>
            <p:cNvSpPr/>
            <p:nvPr/>
          </p:nvSpPr>
          <p:spPr>
            <a:xfrm flipH="false" flipV="false" rot="0">
              <a:off x="0" y="0"/>
              <a:ext cx="4274726" cy="457546"/>
            </a:xfrm>
            <a:custGeom>
              <a:avLst/>
              <a:gdLst/>
              <a:ahLst/>
              <a:cxnLst/>
              <a:rect r="r" b="b" t="t" l="l"/>
              <a:pathLst>
                <a:path h="457546" w="4274726">
                  <a:moveTo>
                    <a:pt x="47700" y="0"/>
                  </a:moveTo>
                  <a:lnTo>
                    <a:pt x="4227026" y="0"/>
                  </a:lnTo>
                  <a:cubicBezTo>
                    <a:pt x="4239677" y="0"/>
                    <a:pt x="4251809" y="5025"/>
                    <a:pt x="4260755" y="13971"/>
                  </a:cubicBezTo>
                  <a:cubicBezTo>
                    <a:pt x="4269700" y="22916"/>
                    <a:pt x="4274726" y="35049"/>
                    <a:pt x="4274726" y="47700"/>
                  </a:cubicBezTo>
                  <a:lnTo>
                    <a:pt x="4274726" y="409847"/>
                  </a:lnTo>
                  <a:cubicBezTo>
                    <a:pt x="4274726" y="422497"/>
                    <a:pt x="4269700" y="434630"/>
                    <a:pt x="4260755" y="443575"/>
                  </a:cubicBezTo>
                  <a:cubicBezTo>
                    <a:pt x="4251809" y="452521"/>
                    <a:pt x="4239677" y="457546"/>
                    <a:pt x="4227026" y="457546"/>
                  </a:cubicBezTo>
                  <a:lnTo>
                    <a:pt x="47700" y="457546"/>
                  </a:lnTo>
                  <a:cubicBezTo>
                    <a:pt x="35049" y="457546"/>
                    <a:pt x="22916" y="452521"/>
                    <a:pt x="13971" y="443575"/>
                  </a:cubicBezTo>
                  <a:cubicBezTo>
                    <a:pt x="5025" y="434630"/>
                    <a:pt x="0" y="422497"/>
                    <a:pt x="0" y="40984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name="TextBox 7" id="7"/>
            <p:cNvSpPr txBox="true"/>
            <p:nvPr/>
          </p:nvSpPr>
          <p:spPr>
            <a:xfrm>
              <a:off x="0" y="-38100"/>
              <a:ext cx="4274726" cy="49564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37529" y="463631"/>
            <a:ext cx="1889635" cy="1737245"/>
          </a:xfrm>
          <a:custGeom>
            <a:avLst/>
            <a:gdLst/>
            <a:ahLst/>
            <a:cxnLst/>
            <a:rect r="r" b="b" t="t" l="l"/>
            <a:pathLst>
              <a:path h="1737245" w="1889635">
                <a:moveTo>
                  <a:pt x="0" y="0"/>
                </a:moveTo>
                <a:lnTo>
                  <a:pt x="1889635" y="0"/>
                </a:lnTo>
                <a:lnTo>
                  <a:pt x="1889635" y="1737245"/>
                </a:lnTo>
                <a:lnTo>
                  <a:pt x="0" y="1737245"/>
                </a:lnTo>
                <a:lnTo>
                  <a:pt x="0" y="0"/>
                </a:lnTo>
                <a:close/>
              </a:path>
            </a:pathLst>
          </a:custGeom>
          <a:blipFill>
            <a:blip r:embed="rId2"/>
            <a:stretch>
              <a:fillRect l="0" t="0" r="0" b="0"/>
            </a:stretch>
          </a:blipFill>
        </p:spPr>
      </p:sp>
      <p:sp>
        <p:nvSpPr>
          <p:cNvPr name="Freeform 9" id="9"/>
          <p:cNvSpPr/>
          <p:nvPr/>
        </p:nvSpPr>
        <p:spPr>
          <a:xfrm flipH="false" flipV="false" rot="0">
            <a:off x="1880119" y="825611"/>
            <a:ext cx="3756982" cy="1013284"/>
          </a:xfrm>
          <a:custGeom>
            <a:avLst/>
            <a:gdLst/>
            <a:ahLst/>
            <a:cxnLst/>
            <a:rect r="r" b="b" t="t" l="l"/>
            <a:pathLst>
              <a:path h="1013284" w="3756982">
                <a:moveTo>
                  <a:pt x="0" y="0"/>
                </a:moveTo>
                <a:lnTo>
                  <a:pt x="3756982" y="0"/>
                </a:lnTo>
                <a:lnTo>
                  <a:pt x="3756982" y="1013284"/>
                </a:lnTo>
                <a:lnTo>
                  <a:pt x="0" y="1013284"/>
                </a:lnTo>
                <a:lnTo>
                  <a:pt x="0" y="0"/>
                </a:lnTo>
                <a:close/>
              </a:path>
            </a:pathLst>
          </a:custGeom>
          <a:blipFill>
            <a:blip r:embed="rId3"/>
            <a:stretch>
              <a:fillRect l="0" t="-126460" r="0" b="-144312"/>
            </a:stretch>
          </a:blipFill>
        </p:spPr>
      </p:sp>
      <p:sp>
        <p:nvSpPr>
          <p:cNvPr name="Freeform 10" id="10"/>
          <p:cNvSpPr/>
          <p:nvPr/>
        </p:nvSpPr>
        <p:spPr>
          <a:xfrm flipH="false" flipV="false" rot="0">
            <a:off x="10014651" y="255014"/>
            <a:ext cx="3830184" cy="2154478"/>
          </a:xfrm>
          <a:custGeom>
            <a:avLst/>
            <a:gdLst/>
            <a:ahLst/>
            <a:cxnLst/>
            <a:rect r="r" b="b" t="t" l="l"/>
            <a:pathLst>
              <a:path h="2154478" w="3830184">
                <a:moveTo>
                  <a:pt x="0" y="0"/>
                </a:moveTo>
                <a:lnTo>
                  <a:pt x="3830183" y="0"/>
                </a:lnTo>
                <a:lnTo>
                  <a:pt x="3830183" y="2154478"/>
                </a:lnTo>
                <a:lnTo>
                  <a:pt x="0" y="2154478"/>
                </a:lnTo>
                <a:lnTo>
                  <a:pt x="0" y="0"/>
                </a:lnTo>
                <a:close/>
              </a:path>
            </a:pathLst>
          </a:custGeom>
          <a:blipFill>
            <a:blip r:embed="rId4"/>
            <a:stretch>
              <a:fillRect l="0" t="0" r="0" b="0"/>
            </a:stretch>
          </a:blipFill>
        </p:spPr>
      </p:sp>
      <p:sp>
        <p:nvSpPr>
          <p:cNvPr name="TextBox 11" id="11"/>
          <p:cNvSpPr txBox="true"/>
          <p:nvPr/>
        </p:nvSpPr>
        <p:spPr>
          <a:xfrm rot="0">
            <a:off x="1880119" y="4129860"/>
            <a:ext cx="14527761" cy="4805641"/>
          </a:xfrm>
          <a:prstGeom prst="rect">
            <a:avLst/>
          </a:prstGeom>
        </p:spPr>
        <p:txBody>
          <a:bodyPr anchor="t" rtlCol="false" tIns="0" lIns="0" bIns="0" rIns="0">
            <a:spAutoFit/>
          </a:bodyPr>
          <a:lstStyle/>
          <a:p>
            <a:pPr algn="l">
              <a:lnSpc>
                <a:spcPts val="12079"/>
              </a:lnSpc>
            </a:pPr>
            <a:r>
              <a:rPr lang="en-US" sz="15099">
                <a:solidFill>
                  <a:srgbClr val="FFFFFF"/>
                </a:solidFill>
                <a:latin typeface="Squada One"/>
                <a:ea typeface="Squada One"/>
                <a:cs typeface="Squada One"/>
                <a:sym typeface="Squada One"/>
              </a:rPr>
              <a:t>MALWARE ANALYSIS AND PREVENTION STRATEGY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195428" y="676942"/>
            <a:ext cx="5900528" cy="5900528"/>
          </a:xfrm>
          <a:custGeom>
            <a:avLst/>
            <a:gdLst/>
            <a:ahLst/>
            <a:cxnLst/>
            <a:rect r="r" b="b" t="t" l="l"/>
            <a:pathLst>
              <a:path h="5900528" w="5900528">
                <a:moveTo>
                  <a:pt x="0" y="0"/>
                </a:moveTo>
                <a:lnTo>
                  <a:pt x="5900528" y="0"/>
                </a:lnTo>
                <a:lnTo>
                  <a:pt x="5900528" y="5900527"/>
                </a:lnTo>
                <a:lnTo>
                  <a:pt x="0" y="5900527"/>
                </a:lnTo>
                <a:lnTo>
                  <a:pt x="0" y="0"/>
                </a:lnTo>
                <a:close/>
              </a:path>
            </a:pathLst>
          </a:custGeom>
          <a:blipFill>
            <a:blip r:embed="rId2"/>
            <a:stretch>
              <a:fillRect l="0" t="0" r="0" b="0"/>
            </a:stretch>
          </a:blipFill>
        </p:spPr>
      </p:sp>
      <p:sp>
        <p:nvSpPr>
          <p:cNvPr name="Freeform 18" id="18"/>
          <p:cNvSpPr/>
          <p:nvPr/>
        </p:nvSpPr>
        <p:spPr>
          <a:xfrm flipH="false" flipV="false" rot="0">
            <a:off x="2970211" y="6155500"/>
            <a:ext cx="1455062" cy="1455062"/>
          </a:xfrm>
          <a:custGeom>
            <a:avLst/>
            <a:gdLst/>
            <a:ahLst/>
            <a:cxnLst/>
            <a:rect r="r" b="b" t="t" l="l"/>
            <a:pathLst>
              <a:path h="1455062" w="1455062">
                <a:moveTo>
                  <a:pt x="0" y="0"/>
                </a:moveTo>
                <a:lnTo>
                  <a:pt x="1455062" y="0"/>
                </a:lnTo>
                <a:lnTo>
                  <a:pt x="1455062" y="1455061"/>
                </a:lnTo>
                <a:lnTo>
                  <a:pt x="0" y="1455061"/>
                </a:lnTo>
                <a:lnTo>
                  <a:pt x="0" y="0"/>
                </a:lnTo>
                <a:close/>
              </a:path>
            </a:pathLst>
          </a:custGeom>
          <a:blipFill>
            <a:blip r:embed="rId3"/>
            <a:stretch>
              <a:fillRect l="0" t="0" r="0" b="0"/>
            </a:stretch>
          </a:blipFill>
        </p:spPr>
      </p:sp>
      <p:sp>
        <p:nvSpPr>
          <p:cNvPr name="Freeform 19" id="19"/>
          <p:cNvSpPr/>
          <p:nvPr/>
        </p:nvSpPr>
        <p:spPr>
          <a:xfrm flipH="false" flipV="false" rot="0">
            <a:off x="11137477" y="7901443"/>
            <a:ext cx="1356857" cy="1356857"/>
          </a:xfrm>
          <a:custGeom>
            <a:avLst/>
            <a:gdLst/>
            <a:ahLst/>
            <a:cxnLst/>
            <a:rect r="r" b="b" t="t" l="l"/>
            <a:pathLst>
              <a:path h="1356857" w="1356857">
                <a:moveTo>
                  <a:pt x="0" y="0"/>
                </a:moveTo>
                <a:lnTo>
                  <a:pt x="1356857" y="0"/>
                </a:lnTo>
                <a:lnTo>
                  <a:pt x="1356857" y="1356857"/>
                </a:lnTo>
                <a:lnTo>
                  <a:pt x="0" y="1356857"/>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Ransomware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Malware that encrypts a victim's data and demands a ransom payment to restore access. </a:t>
            </a:r>
          </a:p>
        </p:txBody>
      </p:sp>
      <p:sp>
        <p:nvSpPr>
          <p:cNvPr name="TextBox 22" id="22"/>
          <p:cNvSpPr txBox="true"/>
          <p:nvPr/>
        </p:nvSpPr>
        <p:spPr>
          <a:xfrm rot="0">
            <a:off x="4204697" y="6797306"/>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Data loss or financial extortion</a:t>
            </a:r>
          </a:p>
        </p:txBody>
      </p:sp>
      <p:sp>
        <p:nvSpPr>
          <p:cNvPr name="TextBox 23" id="23"/>
          <p:cNvSpPr txBox="true"/>
          <p:nvPr/>
        </p:nvSpPr>
        <p:spPr>
          <a:xfrm rot="0">
            <a:off x="3880802" y="7735939"/>
            <a:ext cx="8184360" cy="1099821"/>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Varela Round"/>
                <a:ea typeface="Varela Round"/>
                <a:cs typeface="Varela Round"/>
                <a:sym typeface="Varela Round"/>
              </a:rPr>
              <a:t>Disruption of businesses, hospitals, or government services</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242" y="2891124"/>
            <a:ext cx="12124620" cy="6675018"/>
            <a:chOff x="0" y="0"/>
            <a:chExt cx="3193316" cy="1758029"/>
          </a:xfrm>
        </p:grpSpPr>
        <p:sp>
          <p:nvSpPr>
            <p:cNvPr name="Freeform 6" id="6"/>
            <p:cNvSpPr/>
            <p:nvPr/>
          </p:nvSpPr>
          <p:spPr>
            <a:xfrm flipH="false" flipV="false" rot="0">
              <a:off x="0" y="0"/>
              <a:ext cx="3193316" cy="1758029"/>
            </a:xfrm>
            <a:custGeom>
              <a:avLst/>
              <a:gdLst/>
              <a:ahLst/>
              <a:cxnLst/>
              <a:rect r="r" b="b" t="t" l="l"/>
              <a:pathLst>
                <a:path h="1758029" w="3193316">
                  <a:moveTo>
                    <a:pt x="63853" y="0"/>
                  </a:moveTo>
                  <a:lnTo>
                    <a:pt x="3129463" y="0"/>
                  </a:lnTo>
                  <a:cubicBezTo>
                    <a:pt x="3164728" y="0"/>
                    <a:pt x="3193316" y="28588"/>
                    <a:pt x="3193316" y="63853"/>
                  </a:cubicBezTo>
                  <a:lnTo>
                    <a:pt x="3193316" y="1694176"/>
                  </a:lnTo>
                  <a:cubicBezTo>
                    <a:pt x="3193316" y="1729441"/>
                    <a:pt x="3164728" y="1758029"/>
                    <a:pt x="3129463" y="1758029"/>
                  </a:cubicBezTo>
                  <a:lnTo>
                    <a:pt x="63853" y="1758029"/>
                  </a:lnTo>
                  <a:cubicBezTo>
                    <a:pt x="28588" y="1758029"/>
                    <a:pt x="0" y="1729441"/>
                    <a:pt x="0" y="1694176"/>
                  </a:cubicBezTo>
                  <a:lnTo>
                    <a:pt x="0" y="63853"/>
                  </a:lnTo>
                  <a:cubicBezTo>
                    <a:pt x="0" y="28588"/>
                    <a:pt x="28588" y="0"/>
                    <a:pt x="6385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193316" cy="179612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185627" y="5461268"/>
            <a:ext cx="7445826" cy="3843908"/>
          </a:xfrm>
          <a:custGeom>
            <a:avLst/>
            <a:gdLst/>
            <a:ahLst/>
            <a:cxnLst/>
            <a:rect r="r" b="b" t="t" l="l"/>
            <a:pathLst>
              <a:path h="3843908" w="7445826">
                <a:moveTo>
                  <a:pt x="0" y="0"/>
                </a:moveTo>
                <a:lnTo>
                  <a:pt x="7445825" y="0"/>
                </a:lnTo>
                <a:lnTo>
                  <a:pt x="7445825" y="3843907"/>
                </a:lnTo>
                <a:lnTo>
                  <a:pt x="0" y="3843907"/>
                </a:lnTo>
                <a:lnTo>
                  <a:pt x="0" y="0"/>
                </a:lnTo>
                <a:close/>
              </a:path>
            </a:pathLst>
          </a:custGeom>
          <a:blipFill>
            <a:blip r:embed="rId2"/>
            <a:stretch>
              <a:fillRect l="0" t="0" r="0" b="0"/>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p:txBody>
      </p:sp>
      <p:sp>
        <p:nvSpPr>
          <p:cNvPr name="TextBox 10" id="10"/>
          <p:cNvSpPr txBox="true"/>
          <p:nvPr/>
        </p:nvSpPr>
        <p:spPr>
          <a:xfrm rot="0">
            <a:off x="5619945" y="3161660"/>
            <a:ext cx="7048110" cy="712470"/>
          </a:xfrm>
          <a:prstGeom prst="rect">
            <a:avLst/>
          </a:prstGeom>
        </p:spPr>
        <p:txBody>
          <a:bodyPr anchor="t" rtlCol="false" tIns="0" lIns="0" bIns="0" rIns="0">
            <a:spAutoFit/>
          </a:bodyPr>
          <a:lstStyle/>
          <a:p>
            <a:pPr algn="ctr">
              <a:lnSpc>
                <a:spcPts val="5880"/>
              </a:lnSpc>
            </a:pPr>
            <a:r>
              <a:rPr lang="en-US" b="true" sz="4200" i="true" spc="-67">
                <a:solidFill>
                  <a:srgbClr val="1FAA96"/>
                </a:solidFill>
                <a:latin typeface="XM Vahid Bold Italics"/>
                <a:ea typeface="XM Vahid Bold Italics"/>
                <a:cs typeface="XM Vahid Bold Italics"/>
                <a:sym typeface="XM Vahid Bold Italics"/>
              </a:rPr>
              <a:t>Ubuntu VM Setup for Splunk</a:t>
            </a:r>
          </a:p>
        </p:txBody>
      </p:sp>
      <p:sp>
        <p:nvSpPr>
          <p:cNvPr name="TextBox 11" id="11"/>
          <p:cNvSpPr txBox="true"/>
          <p:nvPr/>
        </p:nvSpPr>
        <p:spPr>
          <a:xfrm rot="0">
            <a:off x="2640575" y="3826505"/>
            <a:ext cx="2766148" cy="467219"/>
          </a:xfrm>
          <a:prstGeom prst="rect">
            <a:avLst/>
          </a:prstGeom>
        </p:spPr>
        <p:txBody>
          <a:bodyPr anchor="t" rtlCol="false" tIns="0" lIns="0" bIns="0" rIns="0">
            <a:spAutoFit/>
          </a:bodyPr>
          <a:lstStyle/>
          <a:p>
            <a:pPr algn="ctr">
              <a:lnSpc>
                <a:spcPts val="3877"/>
              </a:lnSpc>
            </a:pPr>
            <a:r>
              <a:rPr lang="en-US" b="true" sz="2769">
                <a:solidFill>
                  <a:srgbClr val="000000"/>
                </a:solidFill>
                <a:latin typeface="XM Vahid Bold"/>
                <a:ea typeface="XM Vahid Bold"/>
                <a:cs typeface="XM Vahid Bold"/>
                <a:sym typeface="XM Vahid Bold"/>
              </a:rPr>
              <a:t>Create a New VM</a:t>
            </a:r>
          </a:p>
        </p:txBody>
      </p:sp>
      <p:sp>
        <p:nvSpPr>
          <p:cNvPr name="TextBox 12" id="12"/>
          <p:cNvSpPr txBox="true"/>
          <p:nvPr/>
        </p:nvSpPr>
        <p:spPr>
          <a:xfrm rot="0">
            <a:off x="4489484" y="4246099"/>
            <a:ext cx="8838111" cy="409452"/>
          </a:xfrm>
          <a:prstGeom prst="rect">
            <a:avLst/>
          </a:prstGeom>
        </p:spPr>
        <p:txBody>
          <a:bodyPr anchor="t" rtlCol="false" tIns="0" lIns="0" bIns="0" rIns="0">
            <a:spAutoFit/>
          </a:bodyPr>
          <a:lstStyle/>
          <a:p>
            <a:pPr algn="ctr">
              <a:lnSpc>
                <a:spcPts val="3343"/>
              </a:lnSpc>
            </a:pPr>
            <a:r>
              <a:rPr lang="en-US" sz="2388">
                <a:solidFill>
                  <a:srgbClr val="000000"/>
                </a:solidFill>
                <a:latin typeface="XM Vahid"/>
                <a:ea typeface="XM Vahid"/>
                <a:cs typeface="XM Vahid"/>
                <a:sym typeface="XM Vahid"/>
              </a:rPr>
              <a:t>assign suitable resources for that vm RAM, Memory and hard disk</a:t>
            </a:r>
          </a:p>
        </p:txBody>
      </p:sp>
      <p:sp>
        <p:nvSpPr>
          <p:cNvPr name="TextBox 13" id="13"/>
          <p:cNvSpPr txBox="true"/>
          <p:nvPr/>
        </p:nvSpPr>
        <p:spPr>
          <a:xfrm rot="0">
            <a:off x="5690313" y="4742948"/>
            <a:ext cx="6436452" cy="604020"/>
          </a:xfrm>
          <a:prstGeom prst="rect">
            <a:avLst/>
          </a:prstGeom>
        </p:spPr>
        <p:txBody>
          <a:bodyPr anchor="t" rtlCol="false" tIns="0" lIns="0" bIns="0" rIns="0">
            <a:spAutoFit/>
          </a:bodyPr>
          <a:lstStyle/>
          <a:p>
            <a:pPr algn="ctr">
              <a:lnSpc>
                <a:spcPts val="2470"/>
              </a:lnSpc>
            </a:pPr>
            <a:r>
              <a:rPr lang="en-US" b="true" sz="1764">
                <a:solidFill>
                  <a:srgbClr val="000000"/>
                </a:solidFill>
                <a:latin typeface="XM Vahid Bold"/>
                <a:ea typeface="XM Vahid Bold"/>
                <a:cs typeface="XM Vahid Bold"/>
                <a:sym typeface="XM Vahid Bold"/>
              </a:rPr>
              <a:t>assign a suitable vlan to the vm and m</a:t>
            </a:r>
            <a:r>
              <a:rPr lang="en-US" sz="1764">
                <a:solidFill>
                  <a:srgbClr val="000000"/>
                </a:solidFill>
                <a:latin typeface="XM Vahid"/>
                <a:ea typeface="XM Vahid"/>
                <a:cs typeface="XM Vahid"/>
                <a:sym typeface="XM Vahid"/>
              </a:rPr>
              <a:t>ake sure this vlan can reach all vlans to collect logs from </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49479" y="2850940"/>
            <a:ext cx="11219632" cy="7034167"/>
            <a:chOff x="0" y="0"/>
            <a:chExt cx="2954965" cy="1852620"/>
          </a:xfrm>
        </p:grpSpPr>
        <p:sp>
          <p:nvSpPr>
            <p:cNvPr name="Freeform 6" id="6"/>
            <p:cNvSpPr/>
            <p:nvPr/>
          </p:nvSpPr>
          <p:spPr>
            <a:xfrm flipH="false" flipV="false" rot="0">
              <a:off x="0" y="0"/>
              <a:ext cx="2954965" cy="1852620"/>
            </a:xfrm>
            <a:custGeom>
              <a:avLst/>
              <a:gdLst/>
              <a:ahLst/>
              <a:cxnLst/>
              <a:rect r="r" b="b" t="t" l="l"/>
              <a:pathLst>
                <a:path h="1852620" w="2954965">
                  <a:moveTo>
                    <a:pt x="69003" y="0"/>
                  </a:moveTo>
                  <a:lnTo>
                    <a:pt x="2885961" y="0"/>
                  </a:lnTo>
                  <a:cubicBezTo>
                    <a:pt x="2904262" y="0"/>
                    <a:pt x="2921814" y="7270"/>
                    <a:pt x="2934754" y="20211"/>
                  </a:cubicBezTo>
                  <a:cubicBezTo>
                    <a:pt x="2947695" y="33151"/>
                    <a:pt x="2954965" y="50703"/>
                    <a:pt x="2954965" y="69003"/>
                  </a:cubicBezTo>
                  <a:lnTo>
                    <a:pt x="2954965" y="1783617"/>
                  </a:lnTo>
                  <a:cubicBezTo>
                    <a:pt x="2954965" y="1801918"/>
                    <a:pt x="2947695" y="1819469"/>
                    <a:pt x="2934754" y="1832409"/>
                  </a:cubicBezTo>
                  <a:cubicBezTo>
                    <a:pt x="2921814" y="1845350"/>
                    <a:pt x="2904262" y="1852620"/>
                    <a:pt x="2885961" y="1852620"/>
                  </a:cubicBezTo>
                  <a:lnTo>
                    <a:pt x="69003" y="1852620"/>
                  </a:lnTo>
                  <a:cubicBezTo>
                    <a:pt x="50703" y="1852620"/>
                    <a:pt x="33151" y="1845350"/>
                    <a:pt x="20211" y="1832409"/>
                  </a:cubicBezTo>
                  <a:cubicBezTo>
                    <a:pt x="7270" y="1819469"/>
                    <a:pt x="0" y="1801918"/>
                    <a:pt x="0" y="1783617"/>
                  </a:cubicBezTo>
                  <a:lnTo>
                    <a:pt x="0" y="69003"/>
                  </a:lnTo>
                  <a:cubicBezTo>
                    <a:pt x="0" y="50703"/>
                    <a:pt x="7270" y="33151"/>
                    <a:pt x="20211" y="20211"/>
                  </a:cubicBezTo>
                  <a:cubicBezTo>
                    <a:pt x="33151" y="7270"/>
                    <a:pt x="50703" y="0"/>
                    <a:pt x="6900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2954965"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696521" y="3744731"/>
            <a:ext cx="9065375" cy="5246586"/>
          </a:xfrm>
          <a:custGeom>
            <a:avLst/>
            <a:gdLst/>
            <a:ahLst/>
            <a:cxnLst/>
            <a:rect r="r" b="b" t="t" l="l"/>
            <a:pathLst>
              <a:path h="5246586" w="9065375">
                <a:moveTo>
                  <a:pt x="0" y="0"/>
                </a:moveTo>
                <a:lnTo>
                  <a:pt x="9065375" y="0"/>
                </a:lnTo>
                <a:lnTo>
                  <a:pt x="9065375" y="5246586"/>
                </a:lnTo>
                <a:lnTo>
                  <a:pt x="0" y="5246586"/>
                </a:lnTo>
                <a:lnTo>
                  <a:pt x="0" y="0"/>
                </a:lnTo>
                <a:close/>
              </a:path>
            </a:pathLst>
          </a:custGeom>
          <a:blipFill>
            <a:blip r:embed="rId2"/>
            <a:stretch>
              <a:fillRect l="0" t="0" r="0" b="0"/>
            </a:stretch>
          </a:blipFill>
        </p:spPr>
      </p:sp>
      <p:sp>
        <p:nvSpPr>
          <p:cNvPr name="TextBox 9" id="9"/>
          <p:cNvSpPr txBox="true"/>
          <p:nvPr/>
        </p:nvSpPr>
        <p:spPr>
          <a:xfrm rot="0">
            <a:off x="4247366" y="3157855"/>
            <a:ext cx="9793267"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 downloaded the .tgz package for Splunk Enterprise</a:t>
            </a:r>
          </a:p>
        </p:txBody>
      </p:sp>
      <p:sp>
        <p:nvSpPr>
          <p:cNvPr name="TextBox 10" id="10"/>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Installation</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85988" y="2737031"/>
            <a:ext cx="12943732" cy="7034167"/>
            <a:chOff x="0" y="0"/>
            <a:chExt cx="3409049" cy="1852620"/>
          </a:xfrm>
        </p:grpSpPr>
        <p:sp>
          <p:nvSpPr>
            <p:cNvPr name="Freeform 6" id="6"/>
            <p:cNvSpPr/>
            <p:nvPr/>
          </p:nvSpPr>
          <p:spPr>
            <a:xfrm flipH="false" flipV="false" rot="0">
              <a:off x="0" y="0"/>
              <a:ext cx="3409049" cy="1852620"/>
            </a:xfrm>
            <a:custGeom>
              <a:avLst/>
              <a:gdLst/>
              <a:ahLst/>
              <a:cxnLst/>
              <a:rect r="r" b="b" t="t" l="l"/>
              <a:pathLst>
                <a:path h="1852620" w="3409049">
                  <a:moveTo>
                    <a:pt x="59812" y="0"/>
                  </a:moveTo>
                  <a:lnTo>
                    <a:pt x="3349237" y="0"/>
                  </a:lnTo>
                  <a:cubicBezTo>
                    <a:pt x="3382270" y="0"/>
                    <a:pt x="3409049" y="26779"/>
                    <a:pt x="3409049" y="59812"/>
                  </a:cubicBezTo>
                  <a:lnTo>
                    <a:pt x="3409049" y="1792808"/>
                  </a:lnTo>
                  <a:cubicBezTo>
                    <a:pt x="3409049" y="1825841"/>
                    <a:pt x="3382270" y="1852620"/>
                    <a:pt x="3349237" y="1852620"/>
                  </a:cubicBezTo>
                  <a:lnTo>
                    <a:pt x="59812" y="1852620"/>
                  </a:lnTo>
                  <a:cubicBezTo>
                    <a:pt x="43949" y="1852620"/>
                    <a:pt x="28736" y="1846319"/>
                    <a:pt x="17519" y="1835102"/>
                  </a:cubicBezTo>
                  <a:cubicBezTo>
                    <a:pt x="6302" y="1823885"/>
                    <a:pt x="0" y="1808671"/>
                    <a:pt x="0" y="1792808"/>
                  </a:cubicBezTo>
                  <a:lnTo>
                    <a:pt x="0" y="59812"/>
                  </a:lnTo>
                  <a:cubicBezTo>
                    <a:pt x="0" y="26779"/>
                    <a:pt x="26779" y="0"/>
                    <a:pt x="5981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409049"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56620" y="3725663"/>
            <a:ext cx="7668126" cy="4064107"/>
          </a:xfrm>
          <a:custGeom>
            <a:avLst/>
            <a:gdLst/>
            <a:ahLst/>
            <a:cxnLst/>
            <a:rect r="r" b="b" t="t" l="l"/>
            <a:pathLst>
              <a:path h="4064107" w="7668126">
                <a:moveTo>
                  <a:pt x="0" y="0"/>
                </a:moveTo>
                <a:lnTo>
                  <a:pt x="7668126" y="0"/>
                </a:lnTo>
                <a:lnTo>
                  <a:pt x="7668126" y="4064107"/>
                </a:lnTo>
                <a:lnTo>
                  <a:pt x="0" y="4064107"/>
                </a:lnTo>
                <a:lnTo>
                  <a:pt x="0" y="0"/>
                </a:lnTo>
                <a:close/>
              </a:path>
            </a:pathLst>
          </a:custGeom>
          <a:blipFill>
            <a:blip r:embed="rId2"/>
            <a:stretch>
              <a:fillRect l="0" t="0" r="0" b="0"/>
            </a:stretch>
          </a:blipFill>
        </p:spPr>
      </p:sp>
      <p:sp>
        <p:nvSpPr>
          <p:cNvPr name="TextBox 9" id="9"/>
          <p:cNvSpPr txBox="true"/>
          <p:nvPr/>
        </p:nvSpPr>
        <p:spPr>
          <a:xfrm rot="0">
            <a:off x="4070148" y="3074994"/>
            <a:ext cx="9241070" cy="481001"/>
          </a:xfrm>
          <a:prstGeom prst="rect">
            <a:avLst/>
          </a:prstGeom>
        </p:spPr>
        <p:txBody>
          <a:bodyPr anchor="t" rtlCol="false" tIns="0" lIns="0" bIns="0" rIns="0">
            <a:spAutoFit/>
          </a:bodyPr>
          <a:lstStyle/>
          <a:p>
            <a:pPr algn="ctr">
              <a:lnSpc>
                <a:spcPts val="3996"/>
              </a:lnSpc>
            </a:pPr>
            <a:r>
              <a:rPr lang="en-US" b="true" sz="2854" i="true">
                <a:solidFill>
                  <a:srgbClr val="000000"/>
                </a:solidFill>
                <a:latin typeface="XM Vahid Bold Italics"/>
                <a:ea typeface="XM Vahid Bold Italics"/>
                <a:cs typeface="XM Vahid Bold Italics"/>
                <a:sym typeface="XM Vahid Bold Italics"/>
              </a:rPr>
              <a:t>Admin username and password Setup</a:t>
            </a:r>
          </a:p>
        </p:txBody>
      </p:sp>
      <p:sp>
        <p:nvSpPr>
          <p:cNvPr name="TextBox 10" id="10"/>
          <p:cNvSpPr txBox="true"/>
          <p:nvPr/>
        </p:nvSpPr>
        <p:spPr>
          <a:xfrm rot="0">
            <a:off x="3106057" y="7904070"/>
            <a:ext cx="6123152"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Enable Splunk to Start at Boot</a:t>
            </a:r>
          </a:p>
        </p:txBody>
      </p:sp>
      <p:sp>
        <p:nvSpPr>
          <p:cNvPr name="TextBox 11" id="11"/>
          <p:cNvSpPr txBox="true"/>
          <p:nvPr/>
        </p:nvSpPr>
        <p:spPr>
          <a:xfrm rot="0">
            <a:off x="4155356" y="8497283"/>
            <a:ext cx="10147704" cy="343122"/>
          </a:xfrm>
          <a:prstGeom prst="rect">
            <a:avLst/>
          </a:prstGeom>
        </p:spPr>
        <p:txBody>
          <a:bodyPr anchor="t" rtlCol="false" tIns="0" lIns="0" bIns="0" rIns="0">
            <a:spAutoFit/>
          </a:bodyPr>
          <a:lstStyle/>
          <a:p>
            <a:pPr algn="ctr">
              <a:lnSpc>
                <a:spcPts val="2818"/>
              </a:lnSpc>
            </a:pPr>
            <a:r>
              <a:rPr lang="en-US" b="true" sz="2013">
                <a:solidFill>
                  <a:srgbClr val="000000"/>
                </a:solidFill>
                <a:latin typeface="XM Vahid Bold"/>
                <a:ea typeface="XM Vahid Bold"/>
                <a:cs typeface="XM Vahid Bold"/>
                <a:sym typeface="XM Vahid Bold"/>
              </a:rPr>
              <a:t>To ensure Splunk starts automatically whenever the VM is booted, I ran the following</a:t>
            </a:r>
          </a:p>
        </p:txBody>
      </p:sp>
      <p:sp>
        <p:nvSpPr>
          <p:cNvPr name="TextBox 12" id="12"/>
          <p:cNvSpPr txBox="true"/>
          <p:nvPr/>
        </p:nvSpPr>
        <p:spPr>
          <a:xfrm rot="0">
            <a:off x="6357751" y="8900478"/>
            <a:ext cx="5742914" cy="357822"/>
          </a:xfrm>
          <a:prstGeom prst="rect">
            <a:avLst/>
          </a:prstGeom>
        </p:spPr>
        <p:txBody>
          <a:bodyPr anchor="t" rtlCol="false" tIns="0" lIns="0" bIns="0" rIns="0">
            <a:spAutoFit/>
          </a:bodyPr>
          <a:lstStyle/>
          <a:p>
            <a:pPr algn="ctr">
              <a:lnSpc>
                <a:spcPts val="2962"/>
              </a:lnSpc>
            </a:pPr>
            <a:r>
              <a:rPr lang="en-US" sz="2116" i="true">
                <a:solidFill>
                  <a:srgbClr val="E71224"/>
                </a:solidFill>
                <a:latin typeface="XM Vahid Italics"/>
                <a:ea typeface="XM Vahid Italics"/>
                <a:cs typeface="XM Vahid Italics"/>
                <a:sym typeface="XM Vahid Italics"/>
              </a:rPr>
              <a:t>sudo /opt/splunk/bin/splunk enable boot-start</a:t>
            </a:r>
          </a:p>
        </p:txBody>
      </p:sp>
      <p:sp>
        <p:nvSpPr>
          <p:cNvPr name="TextBox 13" id="13"/>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Installation</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06539" y="2737031"/>
            <a:ext cx="12555289" cy="7034167"/>
            <a:chOff x="0" y="0"/>
            <a:chExt cx="3306743" cy="1852620"/>
          </a:xfrm>
        </p:grpSpPr>
        <p:sp>
          <p:nvSpPr>
            <p:cNvPr name="Freeform 6" id="6"/>
            <p:cNvSpPr/>
            <p:nvPr/>
          </p:nvSpPr>
          <p:spPr>
            <a:xfrm flipH="false" flipV="false" rot="0">
              <a:off x="0" y="0"/>
              <a:ext cx="3306743" cy="1852620"/>
            </a:xfrm>
            <a:custGeom>
              <a:avLst/>
              <a:gdLst/>
              <a:ahLst/>
              <a:cxnLst/>
              <a:rect r="r" b="b" t="t" l="l"/>
              <a:pathLst>
                <a:path h="1852620" w="3306743">
                  <a:moveTo>
                    <a:pt x="61663" y="0"/>
                  </a:moveTo>
                  <a:lnTo>
                    <a:pt x="3245080" y="0"/>
                  </a:lnTo>
                  <a:cubicBezTo>
                    <a:pt x="3279136" y="0"/>
                    <a:pt x="3306743" y="27607"/>
                    <a:pt x="3306743" y="61663"/>
                  </a:cubicBezTo>
                  <a:lnTo>
                    <a:pt x="3306743" y="1790957"/>
                  </a:lnTo>
                  <a:cubicBezTo>
                    <a:pt x="3306743" y="1807311"/>
                    <a:pt x="3300246" y="1822996"/>
                    <a:pt x="3288682" y="1834560"/>
                  </a:cubicBezTo>
                  <a:cubicBezTo>
                    <a:pt x="3277118" y="1846124"/>
                    <a:pt x="3261434" y="1852620"/>
                    <a:pt x="3245080" y="1852620"/>
                  </a:cubicBezTo>
                  <a:lnTo>
                    <a:pt x="61663" y="1852620"/>
                  </a:lnTo>
                  <a:cubicBezTo>
                    <a:pt x="45309" y="1852620"/>
                    <a:pt x="29625" y="1846124"/>
                    <a:pt x="18061" y="1834560"/>
                  </a:cubicBezTo>
                  <a:cubicBezTo>
                    <a:pt x="6497" y="1822996"/>
                    <a:pt x="0" y="1807311"/>
                    <a:pt x="0" y="1790957"/>
                  </a:cubicBezTo>
                  <a:lnTo>
                    <a:pt x="0" y="61663"/>
                  </a:lnTo>
                  <a:cubicBezTo>
                    <a:pt x="0" y="45309"/>
                    <a:pt x="6497" y="29625"/>
                    <a:pt x="18061" y="18061"/>
                  </a:cubicBezTo>
                  <a:cubicBezTo>
                    <a:pt x="29625" y="6497"/>
                    <a:pt x="45309" y="0"/>
                    <a:pt x="6166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306743"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251129" y="2897091"/>
            <a:ext cx="9956158" cy="6714047"/>
          </a:xfrm>
          <a:custGeom>
            <a:avLst/>
            <a:gdLst/>
            <a:ahLst/>
            <a:cxnLst/>
            <a:rect r="r" b="b" t="t" l="l"/>
            <a:pathLst>
              <a:path h="6714047" w="9956158">
                <a:moveTo>
                  <a:pt x="0" y="0"/>
                </a:moveTo>
                <a:lnTo>
                  <a:pt x="9956158" y="0"/>
                </a:lnTo>
                <a:lnTo>
                  <a:pt x="9956158" y="6714047"/>
                </a:lnTo>
                <a:lnTo>
                  <a:pt x="0" y="6714047"/>
                </a:lnTo>
                <a:lnTo>
                  <a:pt x="0" y="0"/>
                </a:lnTo>
                <a:close/>
              </a:path>
            </a:pathLst>
          </a:custGeom>
          <a:blipFill>
            <a:blip r:embed="rId2"/>
            <a:stretch>
              <a:fillRect l="0" t="-5225" r="-1823" b="-2167"/>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Installation</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14736" y="2581975"/>
            <a:ext cx="11956334" cy="7034167"/>
            <a:chOff x="0" y="0"/>
            <a:chExt cx="3148993" cy="1852620"/>
          </a:xfrm>
        </p:grpSpPr>
        <p:sp>
          <p:nvSpPr>
            <p:cNvPr name="Freeform 6" id="6"/>
            <p:cNvSpPr/>
            <p:nvPr/>
          </p:nvSpPr>
          <p:spPr>
            <a:xfrm flipH="false" flipV="false" rot="0">
              <a:off x="0" y="0"/>
              <a:ext cx="3148993" cy="1852620"/>
            </a:xfrm>
            <a:custGeom>
              <a:avLst/>
              <a:gdLst/>
              <a:ahLst/>
              <a:cxnLst/>
              <a:rect r="r" b="b" t="t" l="l"/>
              <a:pathLst>
                <a:path h="1852620" w="3148993">
                  <a:moveTo>
                    <a:pt x="64752" y="0"/>
                  </a:moveTo>
                  <a:lnTo>
                    <a:pt x="3084242" y="0"/>
                  </a:lnTo>
                  <a:cubicBezTo>
                    <a:pt x="3101415" y="0"/>
                    <a:pt x="3117885" y="6822"/>
                    <a:pt x="3130028" y="18965"/>
                  </a:cubicBezTo>
                  <a:cubicBezTo>
                    <a:pt x="3142171" y="31109"/>
                    <a:pt x="3148993" y="47578"/>
                    <a:pt x="3148993" y="64752"/>
                  </a:cubicBezTo>
                  <a:lnTo>
                    <a:pt x="3148993" y="1787868"/>
                  </a:lnTo>
                  <a:cubicBezTo>
                    <a:pt x="3148993" y="1805042"/>
                    <a:pt x="3142171" y="1821511"/>
                    <a:pt x="3130028" y="1833655"/>
                  </a:cubicBezTo>
                  <a:cubicBezTo>
                    <a:pt x="3117885" y="1845798"/>
                    <a:pt x="3101415" y="1852620"/>
                    <a:pt x="3084242" y="1852620"/>
                  </a:cubicBezTo>
                  <a:lnTo>
                    <a:pt x="64752" y="1852620"/>
                  </a:lnTo>
                  <a:cubicBezTo>
                    <a:pt x="47578" y="1852620"/>
                    <a:pt x="31109" y="1845798"/>
                    <a:pt x="18965" y="1833655"/>
                  </a:cubicBezTo>
                  <a:cubicBezTo>
                    <a:pt x="6822" y="1821511"/>
                    <a:pt x="0" y="1805042"/>
                    <a:pt x="0" y="1787868"/>
                  </a:cubicBezTo>
                  <a:lnTo>
                    <a:pt x="0" y="64752"/>
                  </a:lnTo>
                  <a:cubicBezTo>
                    <a:pt x="0" y="47578"/>
                    <a:pt x="6822" y="31109"/>
                    <a:pt x="18965" y="18965"/>
                  </a:cubicBezTo>
                  <a:cubicBezTo>
                    <a:pt x="31109" y="6822"/>
                    <a:pt x="47578" y="0"/>
                    <a:pt x="6475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148993"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130746" y="3563500"/>
            <a:ext cx="9571092" cy="5694800"/>
          </a:xfrm>
          <a:custGeom>
            <a:avLst/>
            <a:gdLst/>
            <a:ahLst/>
            <a:cxnLst/>
            <a:rect r="r" b="b" t="t" l="l"/>
            <a:pathLst>
              <a:path h="5694800" w="9571092">
                <a:moveTo>
                  <a:pt x="0" y="0"/>
                </a:moveTo>
                <a:lnTo>
                  <a:pt x="9571092" y="0"/>
                </a:lnTo>
                <a:lnTo>
                  <a:pt x="9571092" y="5694800"/>
                </a:lnTo>
                <a:lnTo>
                  <a:pt x="0" y="5694800"/>
                </a:lnTo>
                <a:lnTo>
                  <a:pt x="0" y="0"/>
                </a:lnTo>
                <a:close/>
              </a:path>
            </a:pathLst>
          </a:custGeom>
          <a:blipFill>
            <a:blip r:embed="rId2"/>
            <a:stretch>
              <a:fillRect l="0" t="0" r="0" b="0"/>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Installation</a:t>
            </a:r>
          </a:p>
        </p:txBody>
      </p:sp>
      <p:sp>
        <p:nvSpPr>
          <p:cNvPr name="TextBox 10" id="10"/>
          <p:cNvSpPr txBox="true"/>
          <p:nvPr/>
        </p:nvSpPr>
        <p:spPr>
          <a:xfrm rot="0">
            <a:off x="4341233" y="2787197"/>
            <a:ext cx="9605534" cy="713588"/>
          </a:xfrm>
          <a:prstGeom prst="rect">
            <a:avLst/>
          </a:prstGeom>
        </p:spPr>
        <p:txBody>
          <a:bodyPr anchor="t" rtlCol="false" tIns="0" lIns="0" bIns="0" rIns="0">
            <a:spAutoFit/>
          </a:bodyPr>
          <a:lstStyle/>
          <a:p>
            <a:pPr algn="ctr">
              <a:lnSpc>
                <a:spcPts val="2864"/>
              </a:lnSpc>
              <a:spcBef>
                <a:spcPct val="0"/>
              </a:spcBef>
            </a:pPr>
            <a:r>
              <a:rPr lang="en-US" sz="2045">
                <a:solidFill>
                  <a:srgbClr val="000000"/>
                </a:solidFill>
                <a:latin typeface="Varela Round"/>
                <a:ea typeface="Varela Round"/>
                <a:cs typeface="Varela Round"/>
                <a:sym typeface="Varela Round"/>
              </a:rPr>
              <a:t>A</a:t>
            </a:r>
            <a:r>
              <a:rPr lang="en-US" sz="2045">
                <a:solidFill>
                  <a:srgbClr val="000000"/>
                </a:solidFill>
                <a:latin typeface="Varela Round"/>
                <a:ea typeface="Varela Round"/>
                <a:cs typeface="Varela Round"/>
                <a:sym typeface="Varela Round"/>
              </a:rPr>
              <a:t>ccess Splunk, open the browser within the VM and go to the address </a:t>
            </a:r>
            <a:r>
              <a:rPr lang="en-US" sz="2045">
                <a:solidFill>
                  <a:srgbClr val="E71224"/>
                </a:solidFill>
                <a:latin typeface="Varela Round"/>
                <a:ea typeface="Varela Round"/>
                <a:cs typeface="Varela Round"/>
                <a:sym typeface="Varela Round"/>
              </a:rPr>
              <a:t>http://coffely:8000</a:t>
            </a:r>
            <a:r>
              <a:rPr lang="en-US" sz="2045">
                <a:solidFill>
                  <a:srgbClr val="000000"/>
                </a:solidFill>
                <a:latin typeface="Varela Round"/>
                <a:ea typeface="Varela Round"/>
                <a:cs typeface="Varela Round"/>
                <a:sym typeface="Varela Round"/>
              </a:rPr>
              <a:t>. </a:t>
            </a:r>
          </a:p>
        </p:txBody>
      </p:sp>
    </p:spTree>
  </p:cSld>
  <p:clrMapOvr>
    <a:masterClrMapping/>
  </p:clrMapOvr>
</p:sld>
</file>

<file path=ppt/slides/slide10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6150124"/>
            <a:chOff x="0" y="0"/>
            <a:chExt cx="4132246" cy="1619786"/>
          </a:xfrm>
        </p:grpSpPr>
        <p:sp>
          <p:nvSpPr>
            <p:cNvPr name="Freeform 6" id="6"/>
            <p:cNvSpPr/>
            <p:nvPr/>
          </p:nvSpPr>
          <p:spPr>
            <a:xfrm flipH="false" flipV="false" rot="0">
              <a:off x="0" y="0"/>
              <a:ext cx="4132246" cy="1619786"/>
            </a:xfrm>
            <a:custGeom>
              <a:avLst/>
              <a:gdLst/>
              <a:ahLst/>
              <a:cxnLst/>
              <a:rect r="r" b="b" t="t" l="l"/>
              <a:pathLst>
                <a:path h="1619786" w="4132246">
                  <a:moveTo>
                    <a:pt x="49344" y="0"/>
                  </a:moveTo>
                  <a:lnTo>
                    <a:pt x="4082902" y="0"/>
                  </a:lnTo>
                  <a:cubicBezTo>
                    <a:pt x="4095989" y="0"/>
                    <a:pt x="4108540" y="5199"/>
                    <a:pt x="4117794" y="14453"/>
                  </a:cubicBezTo>
                  <a:cubicBezTo>
                    <a:pt x="4127047" y="23706"/>
                    <a:pt x="4132246" y="36257"/>
                    <a:pt x="4132246" y="49344"/>
                  </a:cubicBezTo>
                  <a:lnTo>
                    <a:pt x="4132246" y="1570442"/>
                  </a:lnTo>
                  <a:cubicBezTo>
                    <a:pt x="4132246" y="1583529"/>
                    <a:pt x="4127047" y="1596079"/>
                    <a:pt x="4117794" y="1605333"/>
                  </a:cubicBezTo>
                  <a:cubicBezTo>
                    <a:pt x="4108540" y="1614587"/>
                    <a:pt x="4095989" y="1619786"/>
                    <a:pt x="4082902" y="1619786"/>
                  </a:cubicBezTo>
                  <a:lnTo>
                    <a:pt x="49344" y="1619786"/>
                  </a:lnTo>
                  <a:cubicBezTo>
                    <a:pt x="36257" y="1619786"/>
                    <a:pt x="23706" y="1614587"/>
                    <a:pt x="14453" y="1605333"/>
                  </a:cubicBezTo>
                  <a:cubicBezTo>
                    <a:pt x="5199" y="1596079"/>
                    <a:pt x="0" y="1583529"/>
                    <a:pt x="0" y="1570442"/>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65788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86711" y="2827015"/>
            <a:ext cx="4998739" cy="728980"/>
          </a:xfrm>
          <a:prstGeom prst="rect">
            <a:avLst/>
          </a:prstGeom>
        </p:spPr>
        <p:txBody>
          <a:bodyPr anchor="t" rtlCol="false" tIns="0" lIns="0" bIns="0" rIns="0">
            <a:spAutoFit/>
          </a:bodyPr>
          <a:lstStyle/>
          <a:p>
            <a:pPr algn="ctr">
              <a:lnSpc>
                <a:spcPts val="6019"/>
              </a:lnSpc>
            </a:pPr>
            <a:r>
              <a:rPr lang="en-US" b="true" sz="4299" i="true">
                <a:solidFill>
                  <a:srgbClr val="E71224"/>
                </a:solidFill>
                <a:latin typeface="XM Vahid Bold Italics"/>
                <a:ea typeface="XM Vahid Bold Italics"/>
                <a:cs typeface="XM Vahid Bold Italics"/>
                <a:sym typeface="XM Vahid Bold Italics"/>
              </a:rPr>
              <a:t>Access Splunk</a:t>
            </a:r>
          </a:p>
        </p:txBody>
      </p:sp>
      <p:sp>
        <p:nvSpPr>
          <p:cNvPr name="TextBox 9" id="9"/>
          <p:cNvSpPr txBox="true"/>
          <p:nvPr/>
        </p:nvSpPr>
        <p:spPr>
          <a:xfrm rot="0">
            <a:off x="3351627" y="3633240"/>
            <a:ext cx="8975753" cy="506319"/>
          </a:xfrm>
          <a:prstGeom prst="rect">
            <a:avLst/>
          </a:prstGeom>
        </p:spPr>
        <p:txBody>
          <a:bodyPr anchor="t" rtlCol="false" tIns="0" lIns="0" bIns="0" rIns="0">
            <a:spAutoFit/>
          </a:bodyPr>
          <a:lstStyle/>
          <a:p>
            <a:pPr algn="ctr">
              <a:lnSpc>
                <a:spcPts val="4186"/>
              </a:lnSpc>
            </a:pPr>
            <a:r>
              <a:rPr lang="en-US" b="true" sz="2990">
                <a:solidFill>
                  <a:srgbClr val="000000"/>
                </a:solidFill>
                <a:latin typeface="XM Vahid Bold"/>
                <a:ea typeface="XM Vahid Bold"/>
                <a:cs typeface="XM Vahid Bold"/>
                <a:sym typeface="XM Vahid Bold"/>
              </a:rPr>
              <a:t>In the Splunk dashboard,Forwarding and Receiving</a:t>
            </a:r>
          </a:p>
        </p:txBody>
      </p:sp>
      <p:sp>
        <p:nvSpPr>
          <p:cNvPr name="TextBox 10" id="10"/>
          <p:cNvSpPr txBox="true"/>
          <p:nvPr/>
        </p:nvSpPr>
        <p:spPr>
          <a:xfrm rot="0">
            <a:off x="4356912" y="4226329"/>
            <a:ext cx="7418479" cy="391827"/>
          </a:xfrm>
          <a:prstGeom prst="rect">
            <a:avLst/>
          </a:prstGeom>
        </p:spPr>
        <p:txBody>
          <a:bodyPr anchor="t" rtlCol="false" tIns="0" lIns="0" bIns="0" rIns="0">
            <a:spAutoFit/>
          </a:bodyPr>
          <a:lstStyle/>
          <a:p>
            <a:pPr algn="ctr">
              <a:lnSpc>
                <a:spcPts val="3180"/>
              </a:lnSpc>
            </a:pPr>
            <a:r>
              <a:rPr lang="en-US" b="true" sz="2272">
                <a:solidFill>
                  <a:srgbClr val="000000"/>
                </a:solidFill>
                <a:latin typeface="XM Vahid Bold"/>
                <a:ea typeface="XM Vahid Bold"/>
                <a:cs typeface="XM Vahid Bold"/>
                <a:sym typeface="XM Vahid Bold"/>
              </a:rPr>
              <a:t>Under “Receive data,“Add new”and set the listening port </a:t>
            </a:r>
          </a:p>
        </p:txBody>
      </p:sp>
      <p:sp>
        <p:nvSpPr>
          <p:cNvPr name="TextBox 11" id="11"/>
          <p:cNvSpPr txBox="true"/>
          <p:nvPr/>
        </p:nvSpPr>
        <p:spPr>
          <a:xfrm rot="0">
            <a:off x="1369488" y="5076825"/>
            <a:ext cx="12212014" cy="605420"/>
          </a:xfrm>
          <a:prstGeom prst="rect">
            <a:avLst/>
          </a:prstGeom>
        </p:spPr>
        <p:txBody>
          <a:bodyPr anchor="t" rtlCol="false" tIns="0" lIns="0" bIns="0" rIns="0">
            <a:spAutoFit/>
          </a:bodyPr>
          <a:lstStyle/>
          <a:p>
            <a:pPr algn="ctr">
              <a:lnSpc>
                <a:spcPts val="4968"/>
              </a:lnSpc>
            </a:pPr>
            <a:r>
              <a:rPr lang="en-US" b="true" sz="3548" i="true" spc="-56">
                <a:solidFill>
                  <a:srgbClr val="E71224"/>
                </a:solidFill>
                <a:latin typeface="XM Vahid Bold Italics"/>
                <a:ea typeface="XM Vahid Bold Italics"/>
                <a:cs typeface="XM Vahid Bold Italics"/>
                <a:sym typeface="XM Vahid Bold Italics"/>
              </a:rPr>
              <a:t>Configuring Splunk Universal Forwarder on Windows Server</a:t>
            </a:r>
          </a:p>
        </p:txBody>
      </p:sp>
      <p:sp>
        <p:nvSpPr>
          <p:cNvPr name="TextBox 12" id="12"/>
          <p:cNvSpPr txBox="true"/>
          <p:nvPr/>
        </p:nvSpPr>
        <p:spPr>
          <a:xfrm rot="0">
            <a:off x="4888356" y="5875374"/>
            <a:ext cx="8202113" cy="761289"/>
          </a:xfrm>
          <a:prstGeom prst="rect">
            <a:avLst/>
          </a:prstGeom>
        </p:spPr>
        <p:txBody>
          <a:bodyPr anchor="t" rtlCol="false" tIns="0" lIns="0" bIns="0" rIns="0">
            <a:spAutoFit/>
          </a:bodyPr>
          <a:lstStyle/>
          <a:p>
            <a:pPr algn="ctr">
              <a:lnSpc>
                <a:spcPts val="3066"/>
              </a:lnSpc>
            </a:pPr>
            <a:r>
              <a:rPr lang="en-US" b="true" sz="2190">
                <a:solidFill>
                  <a:srgbClr val="000000"/>
                </a:solidFill>
                <a:latin typeface="XM Vahid Bold"/>
                <a:ea typeface="XM Vahid Bold"/>
                <a:cs typeface="XM Vahid Bold"/>
                <a:sym typeface="XM Vahid Bold"/>
              </a:rPr>
              <a:t>Downloading and Installing Universal Forwarder to send logs from windows server to splunk</a:t>
            </a:r>
          </a:p>
        </p:txBody>
      </p:sp>
      <p:sp>
        <p:nvSpPr>
          <p:cNvPr name="TextBox 13" id="13"/>
          <p:cNvSpPr txBox="true"/>
          <p:nvPr/>
        </p:nvSpPr>
        <p:spPr>
          <a:xfrm rot="0">
            <a:off x="1854652" y="7303413"/>
            <a:ext cx="14020748" cy="420543"/>
          </a:xfrm>
          <a:prstGeom prst="rect">
            <a:avLst/>
          </a:prstGeom>
        </p:spPr>
        <p:txBody>
          <a:bodyPr anchor="t" rtlCol="false" tIns="0" lIns="0" bIns="0" rIns="0">
            <a:spAutoFit/>
          </a:bodyPr>
          <a:lstStyle/>
          <a:p>
            <a:pPr algn="ctr">
              <a:lnSpc>
                <a:spcPts val="3425"/>
              </a:lnSpc>
            </a:pPr>
            <a:r>
              <a:rPr lang="en-US" b="true" sz="2446">
                <a:solidFill>
                  <a:srgbClr val="000000"/>
                </a:solidFill>
                <a:latin typeface="XM Vahid Bold"/>
                <a:ea typeface="XM Vahid Bold"/>
                <a:cs typeface="XM Vahid Bold"/>
                <a:sym typeface="XM Vahid Bold"/>
              </a:rPr>
              <a:t>Download the Windows version of the Splunk Universal Forwarder from the Splunk Download page</a:t>
            </a:r>
          </a:p>
        </p:txBody>
      </p:sp>
      <p:sp>
        <p:nvSpPr>
          <p:cNvPr name="TextBox 14" id="14"/>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p:txBody>
      </p:sp>
    </p:spTree>
  </p:cSld>
  <p:clrMapOvr>
    <a:masterClrMapping/>
  </p:clrMapOvr>
</p:sld>
</file>

<file path=ppt/slides/slide10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17812" y="2880468"/>
            <a:ext cx="15689622" cy="5909022"/>
            <a:chOff x="0" y="0"/>
            <a:chExt cx="4132246" cy="1556286"/>
          </a:xfrm>
        </p:grpSpPr>
        <p:sp>
          <p:nvSpPr>
            <p:cNvPr name="Freeform 6" id="6"/>
            <p:cNvSpPr/>
            <p:nvPr/>
          </p:nvSpPr>
          <p:spPr>
            <a:xfrm flipH="false" flipV="false" rot="0">
              <a:off x="0" y="0"/>
              <a:ext cx="4132246" cy="1556286"/>
            </a:xfrm>
            <a:custGeom>
              <a:avLst/>
              <a:gdLst/>
              <a:ahLst/>
              <a:cxnLst/>
              <a:rect r="r" b="b" t="t" l="l"/>
              <a:pathLst>
                <a:path h="1556286" w="4132246">
                  <a:moveTo>
                    <a:pt x="49344" y="0"/>
                  </a:moveTo>
                  <a:lnTo>
                    <a:pt x="4082902" y="0"/>
                  </a:lnTo>
                  <a:cubicBezTo>
                    <a:pt x="4095989" y="0"/>
                    <a:pt x="4108540" y="5199"/>
                    <a:pt x="4117794" y="14453"/>
                  </a:cubicBezTo>
                  <a:cubicBezTo>
                    <a:pt x="4127047" y="23706"/>
                    <a:pt x="4132246" y="36257"/>
                    <a:pt x="4132246" y="49344"/>
                  </a:cubicBezTo>
                  <a:lnTo>
                    <a:pt x="4132246" y="1506941"/>
                  </a:lnTo>
                  <a:cubicBezTo>
                    <a:pt x="4132246" y="1520028"/>
                    <a:pt x="4127047" y="1532579"/>
                    <a:pt x="4117794" y="1541833"/>
                  </a:cubicBezTo>
                  <a:cubicBezTo>
                    <a:pt x="4108540" y="1551087"/>
                    <a:pt x="4095989" y="1556286"/>
                    <a:pt x="4082902" y="1556286"/>
                  </a:cubicBezTo>
                  <a:lnTo>
                    <a:pt x="49344" y="1556286"/>
                  </a:lnTo>
                  <a:cubicBezTo>
                    <a:pt x="36257" y="1556286"/>
                    <a:pt x="23706" y="1551087"/>
                    <a:pt x="14453" y="1541833"/>
                  </a:cubicBezTo>
                  <a:cubicBezTo>
                    <a:pt x="5199" y="1532579"/>
                    <a:pt x="0" y="1520028"/>
                    <a:pt x="0" y="1506941"/>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59438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034238" y="3260562"/>
            <a:ext cx="7436553" cy="728980"/>
          </a:xfrm>
          <a:prstGeom prst="rect">
            <a:avLst/>
          </a:prstGeom>
        </p:spPr>
        <p:txBody>
          <a:bodyPr anchor="t" rtlCol="false" tIns="0" lIns="0" bIns="0" rIns="0">
            <a:spAutoFit/>
          </a:bodyPr>
          <a:lstStyle/>
          <a:p>
            <a:pPr algn="ctr">
              <a:lnSpc>
                <a:spcPts val="6019"/>
              </a:lnSpc>
            </a:pPr>
            <a:r>
              <a:rPr lang="en-US" b="true" sz="4299" i="true">
                <a:solidFill>
                  <a:srgbClr val="E71224"/>
                </a:solidFill>
                <a:latin typeface="XM Vahid Bold Italics"/>
                <a:ea typeface="XM Vahid Bold Italics"/>
                <a:cs typeface="XM Vahid Bold Italics"/>
                <a:sym typeface="XM Vahid Bold Italics"/>
              </a:rPr>
              <a:t>Install the Forwarder</a:t>
            </a:r>
          </a:p>
        </p:txBody>
      </p:sp>
      <p:sp>
        <p:nvSpPr>
          <p:cNvPr name="TextBox 9" id="9"/>
          <p:cNvSpPr txBox="true"/>
          <p:nvPr/>
        </p:nvSpPr>
        <p:spPr>
          <a:xfrm rot="0">
            <a:off x="2606598" y="4590243"/>
            <a:ext cx="12291833" cy="1049364"/>
          </a:xfrm>
          <a:prstGeom prst="rect">
            <a:avLst/>
          </a:prstGeom>
        </p:spPr>
        <p:txBody>
          <a:bodyPr anchor="t" rtlCol="false" tIns="0" lIns="0" bIns="0" rIns="0">
            <a:spAutoFit/>
          </a:bodyPr>
          <a:lstStyle/>
          <a:p>
            <a:pPr algn="ctr">
              <a:lnSpc>
                <a:spcPts val="4230"/>
              </a:lnSpc>
            </a:pPr>
            <a:r>
              <a:rPr lang="en-US" b="true" sz="3021">
                <a:solidFill>
                  <a:srgbClr val="000000"/>
                </a:solidFill>
                <a:latin typeface="XM Vahid Bold"/>
                <a:ea typeface="XM Vahid Bold"/>
                <a:cs typeface="XM Vahid Bold"/>
                <a:sym typeface="XM Vahid Bold"/>
              </a:rPr>
              <a:t>run the .msi installer, accepted the license agreement, and entered the Splunk admin credentials during the setup</a:t>
            </a:r>
          </a:p>
        </p:txBody>
      </p:sp>
      <p:sp>
        <p:nvSpPr>
          <p:cNvPr name="TextBox 10" id="10"/>
          <p:cNvSpPr txBox="true"/>
          <p:nvPr/>
        </p:nvSpPr>
        <p:spPr>
          <a:xfrm rot="0">
            <a:off x="2606598" y="6677832"/>
            <a:ext cx="12278981" cy="1014089"/>
          </a:xfrm>
          <a:prstGeom prst="rect">
            <a:avLst/>
          </a:prstGeom>
        </p:spPr>
        <p:txBody>
          <a:bodyPr anchor="t" rtlCol="false" tIns="0" lIns="0" bIns="0" rIns="0">
            <a:spAutoFit/>
          </a:bodyPr>
          <a:lstStyle/>
          <a:p>
            <a:pPr algn="ctr">
              <a:lnSpc>
                <a:spcPts val="4079"/>
              </a:lnSpc>
            </a:pPr>
            <a:r>
              <a:rPr lang="en-US" b="true" sz="2914">
                <a:solidFill>
                  <a:srgbClr val="000000"/>
                </a:solidFill>
                <a:latin typeface="XM Vahid Bold"/>
                <a:ea typeface="XM Vahid Bold"/>
                <a:cs typeface="XM Vahid Bold"/>
                <a:sym typeface="XM Vahid Bold"/>
              </a:rPr>
              <a:t>configure the Universal Forwarder with the IP address of my Splunk VM (found using ip a) and specified ports 8089 and 9997 for communication</a:t>
            </a:r>
          </a:p>
        </p:txBody>
      </p:sp>
      <p:sp>
        <p:nvSpPr>
          <p:cNvPr name="TextBox 11" id="11"/>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859108" y="2608764"/>
            <a:ext cx="12716024" cy="7034167"/>
            <a:chOff x="0" y="0"/>
            <a:chExt cx="3349076" cy="1852620"/>
          </a:xfrm>
        </p:grpSpPr>
        <p:sp>
          <p:nvSpPr>
            <p:cNvPr name="Freeform 6" id="6"/>
            <p:cNvSpPr/>
            <p:nvPr/>
          </p:nvSpPr>
          <p:spPr>
            <a:xfrm flipH="false" flipV="false" rot="0">
              <a:off x="0" y="0"/>
              <a:ext cx="3349077" cy="1852620"/>
            </a:xfrm>
            <a:custGeom>
              <a:avLst/>
              <a:gdLst/>
              <a:ahLst/>
              <a:cxnLst/>
              <a:rect r="r" b="b" t="t" l="l"/>
              <a:pathLst>
                <a:path h="1852620" w="3349077">
                  <a:moveTo>
                    <a:pt x="60883" y="0"/>
                  </a:moveTo>
                  <a:lnTo>
                    <a:pt x="3288193" y="0"/>
                  </a:lnTo>
                  <a:cubicBezTo>
                    <a:pt x="3304341" y="0"/>
                    <a:pt x="3319826" y="6414"/>
                    <a:pt x="3331244" y="17832"/>
                  </a:cubicBezTo>
                  <a:cubicBezTo>
                    <a:pt x="3342662" y="29250"/>
                    <a:pt x="3349077" y="44736"/>
                    <a:pt x="3349077" y="60883"/>
                  </a:cubicBezTo>
                  <a:lnTo>
                    <a:pt x="3349077" y="1791737"/>
                  </a:lnTo>
                  <a:cubicBezTo>
                    <a:pt x="3349077" y="1825362"/>
                    <a:pt x="3321818" y="1852620"/>
                    <a:pt x="3288193" y="1852620"/>
                  </a:cubicBezTo>
                  <a:lnTo>
                    <a:pt x="60883" y="1852620"/>
                  </a:lnTo>
                  <a:cubicBezTo>
                    <a:pt x="44736" y="1852620"/>
                    <a:pt x="29250" y="1846206"/>
                    <a:pt x="17832" y="1834788"/>
                  </a:cubicBezTo>
                  <a:cubicBezTo>
                    <a:pt x="6414" y="1823370"/>
                    <a:pt x="0" y="1807884"/>
                    <a:pt x="0" y="1791737"/>
                  </a:cubicBezTo>
                  <a:lnTo>
                    <a:pt x="0" y="60883"/>
                  </a:lnTo>
                  <a:cubicBezTo>
                    <a:pt x="0" y="27258"/>
                    <a:pt x="27258" y="0"/>
                    <a:pt x="6088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34907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683144" y="3107905"/>
            <a:ext cx="11092127" cy="6035884"/>
          </a:xfrm>
          <a:custGeom>
            <a:avLst/>
            <a:gdLst/>
            <a:ahLst/>
            <a:cxnLst/>
            <a:rect r="r" b="b" t="t" l="l"/>
            <a:pathLst>
              <a:path h="6035884" w="11092127">
                <a:moveTo>
                  <a:pt x="0" y="0"/>
                </a:moveTo>
                <a:lnTo>
                  <a:pt x="11092128" y="0"/>
                </a:lnTo>
                <a:lnTo>
                  <a:pt x="11092128" y="6035885"/>
                </a:lnTo>
                <a:lnTo>
                  <a:pt x="0" y="6035885"/>
                </a:lnTo>
                <a:lnTo>
                  <a:pt x="0" y="0"/>
                </a:lnTo>
                <a:close/>
              </a:path>
            </a:pathLst>
          </a:custGeom>
          <a:blipFill>
            <a:blip r:embed="rId2"/>
            <a:stretch>
              <a:fillRect l="0" t="-13515" r="0" b="-13515"/>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Forwarder Setup</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354707" y="2608764"/>
            <a:ext cx="11751615" cy="7034167"/>
            <a:chOff x="0" y="0"/>
            <a:chExt cx="3095075" cy="1852620"/>
          </a:xfrm>
        </p:grpSpPr>
        <p:sp>
          <p:nvSpPr>
            <p:cNvPr name="Freeform 6" id="6"/>
            <p:cNvSpPr/>
            <p:nvPr/>
          </p:nvSpPr>
          <p:spPr>
            <a:xfrm flipH="false" flipV="false" rot="0">
              <a:off x="0" y="0"/>
              <a:ext cx="3095075" cy="1852620"/>
            </a:xfrm>
            <a:custGeom>
              <a:avLst/>
              <a:gdLst/>
              <a:ahLst/>
              <a:cxnLst/>
              <a:rect r="r" b="b" t="t" l="l"/>
              <a:pathLst>
                <a:path h="1852620" w="3095075">
                  <a:moveTo>
                    <a:pt x="65880" y="0"/>
                  </a:moveTo>
                  <a:lnTo>
                    <a:pt x="3029196" y="0"/>
                  </a:lnTo>
                  <a:cubicBezTo>
                    <a:pt x="3065580" y="0"/>
                    <a:pt x="3095075" y="29495"/>
                    <a:pt x="3095075" y="65880"/>
                  </a:cubicBezTo>
                  <a:lnTo>
                    <a:pt x="3095075" y="1786740"/>
                  </a:lnTo>
                  <a:cubicBezTo>
                    <a:pt x="3095075" y="1804213"/>
                    <a:pt x="3088135" y="1820969"/>
                    <a:pt x="3075780" y="1833324"/>
                  </a:cubicBezTo>
                  <a:cubicBezTo>
                    <a:pt x="3063425" y="1845679"/>
                    <a:pt x="3046668" y="1852620"/>
                    <a:pt x="3029196" y="1852620"/>
                  </a:cubicBezTo>
                  <a:lnTo>
                    <a:pt x="65880" y="1852620"/>
                  </a:lnTo>
                  <a:cubicBezTo>
                    <a:pt x="48407" y="1852620"/>
                    <a:pt x="31651" y="1845679"/>
                    <a:pt x="19296" y="1833324"/>
                  </a:cubicBezTo>
                  <a:cubicBezTo>
                    <a:pt x="6941" y="1820969"/>
                    <a:pt x="0" y="1804213"/>
                    <a:pt x="0" y="1786740"/>
                  </a:cubicBezTo>
                  <a:lnTo>
                    <a:pt x="0" y="65880"/>
                  </a:lnTo>
                  <a:cubicBezTo>
                    <a:pt x="0" y="48407"/>
                    <a:pt x="6941" y="31651"/>
                    <a:pt x="19296" y="19296"/>
                  </a:cubicBezTo>
                  <a:cubicBezTo>
                    <a:pt x="31651" y="6941"/>
                    <a:pt x="48407" y="0"/>
                    <a:pt x="65880"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095075"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219789" y="3011063"/>
            <a:ext cx="9848422" cy="6229568"/>
          </a:xfrm>
          <a:custGeom>
            <a:avLst/>
            <a:gdLst/>
            <a:ahLst/>
            <a:cxnLst/>
            <a:rect r="r" b="b" t="t" l="l"/>
            <a:pathLst>
              <a:path h="6229568" w="9848422">
                <a:moveTo>
                  <a:pt x="0" y="0"/>
                </a:moveTo>
                <a:lnTo>
                  <a:pt x="9848422" y="0"/>
                </a:lnTo>
                <a:lnTo>
                  <a:pt x="9848422" y="6229568"/>
                </a:lnTo>
                <a:lnTo>
                  <a:pt x="0" y="6229568"/>
                </a:lnTo>
                <a:lnTo>
                  <a:pt x="0" y="0"/>
                </a:lnTo>
                <a:close/>
              </a:path>
            </a:pathLst>
          </a:custGeom>
          <a:blipFill>
            <a:blip r:embed="rId2"/>
            <a:stretch>
              <a:fillRect l="0" t="-7209" r="0" b="-7209"/>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Forwarder Setup</a:t>
            </a:r>
          </a:p>
        </p:txBody>
      </p:sp>
    </p:spTree>
  </p:cSld>
  <p:clrMapOvr>
    <a:masterClrMapping/>
  </p:clrMapOvr>
</p:sld>
</file>

<file path=ppt/slides/slide10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993110" y="2890952"/>
            <a:ext cx="14350164" cy="6551962"/>
            <a:chOff x="0" y="0"/>
            <a:chExt cx="3779467" cy="1725620"/>
          </a:xfrm>
        </p:grpSpPr>
        <p:sp>
          <p:nvSpPr>
            <p:cNvPr name="Freeform 6" id="6"/>
            <p:cNvSpPr/>
            <p:nvPr/>
          </p:nvSpPr>
          <p:spPr>
            <a:xfrm flipH="false" flipV="false" rot="0">
              <a:off x="0" y="0"/>
              <a:ext cx="3779467" cy="1725619"/>
            </a:xfrm>
            <a:custGeom>
              <a:avLst/>
              <a:gdLst/>
              <a:ahLst/>
              <a:cxnLst/>
              <a:rect r="r" b="b" t="t" l="l"/>
              <a:pathLst>
                <a:path h="1725619" w="3779467">
                  <a:moveTo>
                    <a:pt x="53950" y="0"/>
                  </a:moveTo>
                  <a:lnTo>
                    <a:pt x="3725517" y="0"/>
                  </a:lnTo>
                  <a:cubicBezTo>
                    <a:pt x="3739825" y="0"/>
                    <a:pt x="3753548" y="5684"/>
                    <a:pt x="3763665" y="15802"/>
                  </a:cubicBezTo>
                  <a:cubicBezTo>
                    <a:pt x="3773783" y="25919"/>
                    <a:pt x="3779467" y="39642"/>
                    <a:pt x="3779467" y="53950"/>
                  </a:cubicBezTo>
                  <a:lnTo>
                    <a:pt x="3779467" y="1671669"/>
                  </a:lnTo>
                  <a:cubicBezTo>
                    <a:pt x="3779467" y="1701465"/>
                    <a:pt x="3755313" y="1725619"/>
                    <a:pt x="3725517" y="1725619"/>
                  </a:cubicBezTo>
                  <a:lnTo>
                    <a:pt x="53950" y="1725619"/>
                  </a:lnTo>
                  <a:cubicBezTo>
                    <a:pt x="24154" y="1725619"/>
                    <a:pt x="0" y="1701465"/>
                    <a:pt x="0" y="1671669"/>
                  </a:cubicBezTo>
                  <a:lnTo>
                    <a:pt x="0" y="53950"/>
                  </a:lnTo>
                  <a:cubicBezTo>
                    <a:pt x="0" y="24154"/>
                    <a:pt x="24154" y="0"/>
                    <a:pt x="53950"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79467" cy="1763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528185" y="3141885"/>
            <a:ext cx="9097481" cy="728980"/>
          </a:xfrm>
          <a:prstGeom prst="rect">
            <a:avLst/>
          </a:prstGeom>
        </p:spPr>
        <p:txBody>
          <a:bodyPr anchor="t" rtlCol="false" tIns="0" lIns="0" bIns="0" rIns="0">
            <a:spAutoFit/>
          </a:bodyPr>
          <a:lstStyle/>
          <a:p>
            <a:pPr algn="ctr">
              <a:lnSpc>
                <a:spcPts val="6019"/>
              </a:lnSpc>
            </a:pPr>
            <a:r>
              <a:rPr lang="en-US" b="true" sz="4299" i="true">
                <a:solidFill>
                  <a:srgbClr val="E71224"/>
                </a:solidFill>
                <a:latin typeface="XM Vahid Bold Italics"/>
                <a:ea typeface="XM Vahid Bold Italics"/>
                <a:cs typeface="XM Vahid Bold Italics"/>
                <a:sym typeface="XM Vahid Bold Italics"/>
              </a:rPr>
              <a:t>Configuring Data Ingestion</a:t>
            </a:r>
          </a:p>
        </p:txBody>
      </p:sp>
      <p:sp>
        <p:nvSpPr>
          <p:cNvPr name="TextBox 9" id="9"/>
          <p:cNvSpPr txBox="true"/>
          <p:nvPr/>
        </p:nvSpPr>
        <p:spPr>
          <a:xfrm rot="0">
            <a:off x="1655397" y="4125795"/>
            <a:ext cx="1484305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With the Universal Forwarder installed, I set up data ingestion</a:t>
            </a:r>
          </a:p>
        </p:txBody>
      </p:sp>
      <p:sp>
        <p:nvSpPr>
          <p:cNvPr name="TextBox 10" id="10"/>
          <p:cNvSpPr txBox="true"/>
          <p:nvPr/>
        </p:nvSpPr>
        <p:spPr>
          <a:xfrm rot="0">
            <a:off x="4762524" y="5071388"/>
            <a:ext cx="782290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Add Data Source in Splunk</a:t>
            </a:r>
          </a:p>
        </p:txBody>
      </p:sp>
      <p:sp>
        <p:nvSpPr>
          <p:cNvPr name="TextBox 11" id="11"/>
          <p:cNvSpPr txBox="true"/>
          <p:nvPr/>
        </p:nvSpPr>
        <p:spPr>
          <a:xfrm rot="0">
            <a:off x="2143189" y="6039763"/>
            <a:ext cx="13061577" cy="596900"/>
          </a:xfrm>
          <a:prstGeom prst="rect">
            <a:avLst/>
          </a:prstGeom>
        </p:spPr>
        <p:txBody>
          <a:bodyPr anchor="t" rtlCol="false" tIns="0" lIns="0" bIns="0" rIns="0">
            <a:spAutoFit/>
          </a:bodyPr>
          <a:lstStyle/>
          <a:p>
            <a:pPr algn="ctr">
              <a:lnSpc>
                <a:spcPts val="4900"/>
              </a:lnSpc>
            </a:pPr>
            <a:r>
              <a:rPr lang="en-US" b="true" sz="3500" spc="-10">
                <a:solidFill>
                  <a:srgbClr val="E71224"/>
                </a:solidFill>
                <a:latin typeface="XM Vahid Bold"/>
                <a:ea typeface="XM Vahid Bold"/>
                <a:cs typeface="XM Vahid Bold"/>
                <a:sym typeface="XM Vahid Bold"/>
              </a:rPr>
              <a:t>In Splunk, go to Settings &gt; Add Data and selected “Forward.”</a:t>
            </a:r>
          </a:p>
        </p:txBody>
      </p:sp>
      <p:sp>
        <p:nvSpPr>
          <p:cNvPr name="TextBox 12" id="12"/>
          <p:cNvSpPr txBox="true"/>
          <p:nvPr/>
        </p:nvSpPr>
        <p:spPr>
          <a:xfrm rot="0">
            <a:off x="2936106" y="7026062"/>
            <a:ext cx="11874810" cy="967133"/>
          </a:xfrm>
          <a:prstGeom prst="rect">
            <a:avLst/>
          </a:prstGeom>
        </p:spPr>
        <p:txBody>
          <a:bodyPr anchor="t" rtlCol="false" tIns="0" lIns="0" bIns="0" rIns="0">
            <a:spAutoFit/>
          </a:bodyPr>
          <a:lstStyle/>
          <a:p>
            <a:pPr algn="ctr">
              <a:lnSpc>
                <a:spcPts val="3920"/>
              </a:lnSpc>
            </a:pPr>
            <a:r>
              <a:rPr lang="en-US" b="true" sz="2800">
                <a:solidFill>
                  <a:srgbClr val="000000"/>
                </a:solidFill>
                <a:latin typeface="XM Vahid Bold"/>
                <a:ea typeface="XM Vahid Bold"/>
                <a:cs typeface="XM Vahid Bold"/>
                <a:sym typeface="XM Vahid Bold"/>
              </a:rPr>
              <a:t>Add server VM as a data source and configured it to send all local event logs to Splunk</a:t>
            </a:r>
          </a:p>
        </p:txBody>
      </p:sp>
      <p:sp>
        <p:nvSpPr>
          <p:cNvPr name="TextBox 13" id="13"/>
          <p:cNvSpPr txBox="true"/>
          <p:nvPr/>
        </p:nvSpPr>
        <p:spPr>
          <a:xfrm rot="0">
            <a:off x="4164848" y="8146140"/>
            <a:ext cx="9824155" cy="537178"/>
          </a:xfrm>
          <a:prstGeom prst="rect">
            <a:avLst/>
          </a:prstGeom>
        </p:spPr>
        <p:txBody>
          <a:bodyPr anchor="t" rtlCol="false" tIns="0" lIns="0" bIns="0" rIns="0">
            <a:spAutoFit/>
          </a:bodyPr>
          <a:lstStyle/>
          <a:p>
            <a:pPr algn="ctr">
              <a:lnSpc>
                <a:spcPts val="4436"/>
              </a:lnSpc>
            </a:pPr>
            <a:r>
              <a:rPr lang="en-US" b="true" sz="3168">
                <a:solidFill>
                  <a:srgbClr val="000000"/>
                </a:solidFill>
                <a:latin typeface="XM Vahid Bold"/>
                <a:ea typeface="XM Vahid Bold"/>
                <a:cs typeface="XM Vahid Bold"/>
                <a:sym typeface="XM Vahid Bold"/>
              </a:rPr>
              <a:t>Create a new index named “Windows” to store the logs</a:t>
            </a:r>
          </a:p>
        </p:txBody>
      </p:sp>
      <p:sp>
        <p:nvSpPr>
          <p:cNvPr name="TextBox 14" id="14"/>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Forwarder Setup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10756" y="1220172"/>
            <a:ext cx="5662858" cy="5662858"/>
          </a:xfrm>
          <a:custGeom>
            <a:avLst/>
            <a:gdLst/>
            <a:ahLst/>
            <a:cxnLst/>
            <a:rect r="r" b="b" t="t" l="l"/>
            <a:pathLst>
              <a:path h="5662858" w="5662858">
                <a:moveTo>
                  <a:pt x="0" y="0"/>
                </a:moveTo>
                <a:lnTo>
                  <a:pt x="5662858" y="0"/>
                </a:lnTo>
                <a:lnTo>
                  <a:pt x="5662858" y="5662859"/>
                </a:lnTo>
                <a:lnTo>
                  <a:pt x="0" y="5662859"/>
                </a:lnTo>
                <a:lnTo>
                  <a:pt x="0" y="0"/>
                </a:lnTo>
                <a:close/>
              </a:path>
            </a:pathLst>
          </a:custGeom>
          <a:blipFill>
            <a:blip r:embed="rId2"/>
            <a:stretch>
              <a:fillRect l="0" t="0" r="0" b="0"/>
            </a:stretch>
          </a:blipFill>
        </p:spPr>
      </p:sp>
      <p:sp>
        <p:nvSpPr>
          <p:cNvPr name="Freeform 18" id="18"/>
          <p:cNvSpPr/>
          <p:nvPr/>
        </p:nvSpPr>
        <p:spPr>
          <a:xfrm flipH="false" flipV="false" rot="0">
            <a:off x="3463202" y="5860485"/>
            <a:ext cx="3865209" cy="3865209"/>
          </a:xfrm>
          <a:custGeom>
            <a:avLst/>
            <a:gdLst/>
            <a:ahLst/>
            <a:cxnLst/>
            <a:rect r="r" b="b" t="t" l="l"/>
            <a:pathLst>
              <a:path h="3865209" w="3865209">
                <a:moveTo>
                  <a:pt x="0" y="0"/>
                </a:moveTo>
                <a:lnTo>
                  <a:pt x="3865209" y="0"/>
                </a:lnTo>
                <a:lnTo>
                  <a:pt x="3865209" y="3865208"/>
                </a:lnTo>
                <a:lnTo>
                  <a:pt x="0" y="3865208"/>
                </a:lnTo>
                <a:lnTo>
                  <a:pt x="0" y="0"/>
                </a:lnTo>
                <a:close/>
              </a:path>
            </a:pathLst>
          </a:custGeom>
          <a:blipFill>
            <a:blip r:embed="rId3">
              <a:alphaModFix amt="37000"/>
            </a:blip>
            <a:stretch>
              <a:fillRect l="0" t="0" r="0" b="0"/>
            </a:stretch>
          </a:blipFill>
        </p:spPr>
      </p:sp>
      <p:sp>
        <p:nvSpPr>
          <p:cNvPr name="Freeform 19" id="19"/>
          <p:cNvSpPr/>
          <p:nvPr/>
        </p:nvSpPr>
        <p:spPr>
          <a:xfrm flipH="false" flipV="false" rot="0">
            <a:off x="8886200" y="6577469"/>
            <a:ext cx="2172047" cy="2172047"/>
          </a:xfrm>
          <a:custGeom>
            <a:avLst/>
            <a:gdLst/>
            <a:ahLst/>
            <a:cxnLst/>
            <a:rect r="r" b="b" t="t" l="l"/>
            <a:pathLst>
              <a:path h="2172047" w="2172047">
                <a:moveTo>
                  <a:pt x="0" y="0"/>
                </a:moveTo>
                <a:lnTo>
                  <a:pt x="2172046" y="0"/>
                </a:lnTo>
                <a:lnTo>
                  <a:pt x="2172046" y="2172047"/>
                </a:lnTo>
                <a:lnTo>
                  <a:pt x="0" y="2172047"/>
                </a:lnTo>
                <a:lnTo>
                  <a:pt x="0" y="0"/>
                </a:lnTo>
                <a:close/>
              </a:path>
            </a:pathLst>
          </a:custGeom>
          <a:blipFill>
            <a:blip r:embed="rId4">
              <a:alphaModFix amt="53000"/>
            </a:blip>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Rootkits</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provides unauthorized access to a system by hiding in the background.</a:t>
            </a:r>
          </a:p>
        </p:txBody>
      </p:sp>
      <p:sp>
        <p:nvSpPr>
          <p:cNvPr name="TextBox 22" id="22"/>
          <p:cNvSpPr txBox="true"/>
          <p:nvPr/>
        </p:nvSpPr>
        <p:spPr>
          <a:xfrm rot="0">
            <a:off x="346320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hide the presence of other malware</a:t>
            </a:r>
          </a:p>
        </p:txBody>
      </p:sp>
      <p:sp>
        <p:nvSpPr>
          <p:cNvPr name="TextBox 23" id="23"/>
          <p:cNvSpPr txBox="true"/>
          <p:nvPr/>
        </p:nvSpPr>
        <p:spPr>
          <a:xfrm rot="0">
            <a:off x="797298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Gives attackers control over infected systems</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836912" y="2608764"/>
            <a:ext cx="10653259" cy="7034167"/>
            <a:chOff x="0" y="0"/>
            <a:chExt cx="2805797" cy="1852620"/>
          </a:xfrm>
        </p:grpSpPr>
        <p:sp>
          <p:nvSpPr>
            <p:cNvPr name="Freeform 6" id="6"/>
            <p:cNvSpPr/>
            <p:nvPr/>
          </p:nvSpPr>
          <p:spPr>
            <a:xfrm flipH="false" flipV="false" rot="0">
              <a:off x="0" y="0"/>
              <a:ext cx="2805797" cy="1852620"/>
            </a:xfrm>
            <a:custGeom>
              <a:avLst/>
              <a:gdLst/>
              <a:ahLst/>
              <a:cxnLst/>
              <a:rect r="r" b="b" t="t" l="l"/>
              <a:pathLst>
                <a:path h="1852620" w="2805797">
                  <a:moveTo>
                    <a:pt x="72672" y="0"/>
                  </a:moveTo>
                  <a:lnTo>
                    <a:pt x="2733125" y="0"/>
                  </a:lnTo>
                  <a:cubicBezTo>
                    <a:pt x="2752398" y="0"/>
                    <a:pt x="2770883" y="7656"/>
                    <a:pt x="2784511" y="21285"/>
                  </a:cubicBezTo>
                  <a:cubicBezTo>
                    <a:pt x="2798140" y="34914"/>
                    <a:pt x="2805797" y="53398"/>
                    <a:pt x="2805797" y="72672"/>
                  </a:cubicBezTo>
                  <a:lnTo>
                    <a:pt x="2805797" y="1779948"/>
                  </a:lnTo>
                  <a:cubicBezTo>
                    <a:pt x="2805797" y="1799222"/>
                    <a:pt x="2798140" y="1817706"/>
                    <a:pt x="2784511" y="1831335"/>
                  </a:cubicBezTo>
                  <a:cubicBezTo>
                    <a:pt x="2770883" y="1844964"/>
                    <a:pt x="2752398" y="1852620"/>
                    <a:pt x="2733125" y="1852620"/>
                  </a:cubicBezTo>
                  <a:lnTo>
                    <a:pt x="72672" y="1852620"/>
                  </a:lnTo>
                  <a:cubicBezTo>
                    <a:pt x="53398" y="1852620"/>
                    <a:pt x="34914" y="1844964"/>
                    <a:pt x="21285" y="1831335"/>
                  </a:cubicBezTo>
                  <a:cubicBezTo>
                    <a:pt x="7656" y="1817706"/>
                    <a:pt x="0" y="1799222"/>
                    <a:pt x="0" y="1779948"/>
                  </a:cubicBezTo>
                  <a:lnTo>
                    <a:pt x="0" y="72672"/>
                  </a:lnTo>
                  <a:cubicBezTo>
                    <a:pt x="0" y="53398"/>
                    <a:pt x="7656" y="34914"/>
                    <a:pt x="21285" y="21285"/>
                  </a:cubicBezTo>
                  <a:cubicBezTo>
                    <a:pt x="34914" y="7656"/>
                    <a:pt x="53398" y="0"/>
                    <a:pt x="7267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2805797"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25307" y="2860049"/>
            <a:ext cx="8807803" cy="4960924"/>
          </a:xfrm>
          <a:custGeom>
            <a:avLst/>
            <a:gdLst/>
            <a:ahLst/>
            <a:cxnLst/>
            <a:rect r="r" b="b" t="t" l="l"/>
            <a:pathLst>
              <a:path h="4960924" w="8807803">
                <a:moveTo>
                  <a:pt x="0" y="0"/>
                </a:moveTo>
                <a:lnTo>
                  <a:pt x="8807803" y="0"/>
                </a:lnTo>
                <a:lnTo>
                  <a:pt x="8807803" y="4960924"/>
                </a:lnTo>
                <a:lnTo>
                  <a:pt x="0" y="4960924"/>
                </a:lnTo>
                <a:lnTo>
                  <a:pt x="0" y="0"/>
                </a:lnTo>
                <a:close/>
              </a:path>
            </a:pathLst>
          </a:custGeom>
          <a:blipFill>
            <a:blip r:embed="rId2"/>
            <a:stretch>
              <a:fillRect l="0" t="-1160" r="-8482" b="-1160"/>
            </a:stretch>
          </a:blipFill>
        </p:spPr>
      </p:sp>
      <p:sp>
        <p:nvSpPr>
          <p:cNvPr name="TextBox 9" id="9"/>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Forwarder Setup</a:t>
            </a:r>
          </a:p>
        </p:txBody>
      </p:sp>
      <p:sp>
        <p:nvSpPr>
          <p:cNvPr name="TextBox 10" id="10"/>
          <p:cNvSpPr txBox="true"/>
          <p:nvPr/>
        </p:nvSpPr>
        <p:spPr>
          <a:xfrm rot="0">
            <a:off x="7552634" y="7782873"/>
            <a:ext cx="3182731" cy="362467"/>
          </a:xfrm>
          <a:prstGeom prst="rect">
            <a:avLst/>
          </a:prstGeom>
        </p:spPr>
        <p:txBody>
          <a:bodyPr anchor="t" rtlCol="false" tIns="0" lIns="0" bIns="0" rIns="0">
            <a:spAutoFit/>
          </a:bodyPr>
          <a:lstStyle/>
          <a:p>
            <a:pPr algn="ctr">
              <a:lnSpc>
                <a:spcPts val="2991"/>
              </a:lnSpc>
            </a:pPr>
            <a:r>
              <a:rPr lang="en-US" b="true" sz="2136" i="true">
                <a:solidFill>
                  <a:srgbClr val="E71224"/>
                </a:solidFill>
                <a:latin typeface="XM Vahid Bold Italics"/>
                <a:ea typeface="XM Vahid Bold Italics"/>
                <a:cs typeface="XM Vahid Bold Italics"/>
                <a:sym typeface="XM Vahid Bold Italics"/>
              </a:rPr>
              <a:t>Verify Data Ingestion</a:t>
            </a:r>
          </a:p>
        </p:txBody>
      </p:sp>
      <p:sp>
        <p:nvSpPr>
          <p:cNvPr name="TextBox 11" id="11"/>
          <p:cNvSpPr txBox="true"/>
          <p:nvPr/>
        </p:nvSpPr>
        <p:spPr>
          <a:xfrm rot="0">
            <a:off x="5707970" y="8311335"/>
            <a:ext cx="7071879" cy="586294"/>
          </a:xfrm>
          <a:prstGeom prst="rect">
            <a:avLst/>
          </a:prstGeom>
        </p:spPr>
        <p:txBody>
          <a:bodyPr anchor="t" rtlCol="false" tIns="0" lIns="0" bIns="0" rIns="0">
            <a:spAutoFit/>
          </a:bodyPr>
          <a:lstStyle/>
          <a:p>
            <a:pPr algn="ctr">
              <a:lnSpc>
                <a:spcPts val="2334"/>
              </a:lnSpc>
            </a:pPr>
            <a:r>
              <a:rPr lang="en-US" sz="1667">
                <a:solidFill>
                  <a:srgbClr val="000000"/>
                </a:solidFill>
                <a:latin typeface="XM Vahid"/>
                <a:ea typeface="XM Vahid"/>
                <a:cs typeface="XM Vahid"/>
                <a:sym typeface="XM Vahid"/>
              </a:rPr>
              <a:t>In Splunk, I navigated to Apps &gt; Search &amp; Reporting and ran a search query</a:t>
            </a:r>
          </a:p>
        </p:txBody>
      </p:sp>
      <p:sp>
        <p:nvSpPr>
          <p:cNvPr name="TextBox 12" id="12"/>
          <p:cNvSpPr txBox="true"/>
          <p:nvPr/>
        </p:nvSpPr>
        <p:spPr>
          <a:xfrm rot="0">
            <a:off x="7297173" y="9053507"/>
            <a:ext cx="3864070" cy="356872"/>
          </a:xfrm>
          <a:prstGeom prst="rect">
            <a:avLst/>
          </a:prstGeom>
        </p:spPr>
        <p:txBody>
          <a:bodyPr anchor="t" rtlCol="false" tIns="0" lIns="0" bIns="0" rIns="0">
            <a:spAutoFit/>
          </a:bodyPr>
          <a:lstStyle/>
          <a:p>
            <a:pPr algn="ctr">
              <a:lnSpc>
                <a:spcPts val="2904"/>
              </a:lnSpc>
            </a:pPr>
            <a:r>
              <a:rPr lang="en-US" sz="2074">
                <a:solidFill>
                  <a:srgbClr val="000000"/>
                </a:solidFill>
                <a:latin typeface="XM Vahid"/>
                <a:ea typeface="XM Vahid"/>
                <a:cs typeface="XM Vahid"/>
                <a:sym typeface="XM Vahid"/>
              </a:rPr>
              <a:t>index= "windows"</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74396" y="2890952"/>
            <a:ext cx="13158046" cy="7034167"/>
            <a:chOff x="0" y="0"/>
            <a:chExt cx="3465494" cy="1852620"/>
          </a:xfrm>
        </p:grpSpPr>
        <p:sp>
          <p:nvSpPr>
            <p:cNvPr name="Freeform 6" id="6"/>
            <p:cNvSpPr/>
            <p:nvPr/>
          </p:nvSpPr>
          <p:spPr>
            <a:xfrm flipH="false" flipV="false" rot="0">
              <a:off x="0" y="0"/>
              <a:ext cx="3465494" cy="1852620"/>
            </a:xfrm>
            <a:custGeom>
              <a:avLst/>
              <a:gdLst/>
              <a:ahLst/>
              <a:cxnLst/>
              <a:rect r="r" b="b" t="t" l="l"/>
              <a:pathLst>
                <a:path h="1852620" w="3465494">
                  <a:moveTo>
                    <a:pt x="58838" y="0"/>
                  </a:moveTo>
                  <a:lnTo>
                    <a:pt x="3406656" y="0"/>
                  </a:lnTo>
                  <a:cubicBezTo>
                    <a:pt x="3422260" y="0"/>
                    <a:pt x="3437226" y="6199"/>
                    <a:pt x="3448260" y="17233"/>
                  </a:cubicBezTo>
                  <a:cubicBezTo>
                    <a:pt x="3459295" y="28267"/>
                    <a:pt x="3465494" y="43233"/>
                    <a:pt x="3465494" y="58838"/>
                  </a:cubicBezTo>
                  <a:lnTo>
                    <a:pt x="3465494" y="1793782"/>
                  </a:lnTo>
                  <a:cubicBezTo>
                    <a:pt x="3465494" y="1826277"/>
                    <a:pt x="3439151" y="1852620"/>
                    <a:pt x="3406656" y="1852620"/>
                  </a:cubicBezTo>
                  <a:lnTo>
                    <a:pt x="58838" y="1852620"/>
                  </a:lnTo>
                  <a:cubicBezTo>
                    <a:pt x="43233" y="1852620"/>
                    <a:pt x="28267" y="1846421"/>
                    <a:pt x="17233" y="1835387"/>
                  </a:cubicBezTo>
                  <a:cubicBezTo>
                    <a:pt x="6199" y="1824353"/>
                    <a:pt x="0" y="1809387"/>
                    <a:pt x="0" y="1793782"/>
                  </a:cubicBezTo>
                  <a:lnTo>
                    <a:pt x="0" y="58838"/>
                  </a:lnTo>
                  <a:cubicBezTo>
                    <a:pt x="0" y="43233"/>
                    <a:pt x="6199" y="28267"/>
                    <a:pt x="17233" y="17233"/>
                  </a:cubicBezTo>
                  <a:cubicBezTo>
                    <a:pt x="28267" y="6199"/>
                    <a:pt x="43233" y="0"/>
                    <a:pt x="58838"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465494"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10230" y="3211612"/>
            <a:ext cx="11126561" cy="6392848"/>
          </a:xfrm>
          <a:custGeom>
            <a:avLst/>
            <a:gdLst/>
            <a:ahLst/>
            <a:cxnLst/>
            <a:rect r="r" b="b" t="t" l="l"/>
            <a:pathLst>
              <a:path h="6392848" w="11126561">
                <a:moveTo>
                  <a:pt x="0" y="0"/>
                </a:moveTo>
                <a:lnTo>
                  <a:pt x="11126561" y="0"/>
                </a:lnTo>
                <a:lnTo>
                  <a:pt x="11126561" y="6392848"/>
                </a:lnTo>
                <a:lnTo>
                  <a:pt x="0" y="6392848"/>
                </a:lnTo>
                <a:lnTo>
                  <a:pt x="0" y="0"/>
                </a:lnTo>
                <a:close/>
              </a:path>
            </a:pathLst>
          </a:custGeom>
          <a:blipFill>
            <a:blip r:embed="rId2"/>
            <a:stretch>
              <a:fillRect l="-1072" t="-1036" r="-10296" b="0"/>
            </a:stretch>
          </a:blipFill>
        </p:spPr>
      </p:sp>
      <p:sp>
        <p:nvSpPr>
          <p:cNvPr name="TextBox 9" id="9"/>
          <p:cNvSpPr txBox="true"/>
          <p:nvPr/>
        </p:nvSpPr>
        <p:spPr>
          <a:xfrm rot="0">
            <a:off x="5506128" y="1503462"/>
            <a:ext cx="7275744"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Monitoring </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006276" y="5143500"/>
            <a:ext cx="15673001" cy="6621583"/>
            <a:chOff x="0" y="0"/>
            <a:chExt cx="4127869" cy="1743956"/>
          </a:xfrm>
        </p:grpSpPr>
        <p:sp>
          <p:nvSpPr>
            <p:cNvPr name="Freeform 3" id="3"/>
            <p:cNvSpPr/>
            <p:nvPr/>
          </p:nvSpPr>
          <p:spPr>
            <a:xfrm flipH="false" flipV="false" rot="0">
              <a:off x="0" y="0"/>
              <a:ext cx="4127869" cy="1743956"/>
            </a:xfrm>
            <a:custGeom>
              <a:avLst/>
              <a:gdLst/>
              <a:ahLst/>
              <a:cxnLst/>
              <a:rect r="r" b="b" t="t" l="l"/>
              <a:pathLst>
                <a:path h="1743956" w="4127869">
                  <a:moveTo>
                    <a:pt x="49397" y="0"/>
                  </a:moveTo>
                  <a:lnTo>
                    <a:pt x="4078472" y="0"/>
                  </a:lnTo>
                  <a:cubicBezTo>
                    <a:pt x="4091573" y="0"/>
                    <a:pt x="4104137" y="5204"/>
                    <a:pt x="4113401" y="14468"/>
                  </a:cubicBezTo>
                  <a:cubicBezTo>
                    <a:pt x="4122664" y="23732"/>
                    <a:pt x="4127869" y="36296"/>
                    <a:pt x="4127869" y="49397"/>
                  </a:cubicBezTo>
                  <a:lnTo>
                    <a:pt x="4127869" y="1694560"/>
                  </a:lnTo>
                  <a:cubicBezTo>
                    <a:pt x="4127869" y="1721841"/>
                    <a:pt x="4105753" y="1743956"/>
                    <a:pt x="4078472" y="1743956"/>
                  </a:cubicBezTo>
                  <a:lnTo>
                    <a:pt x="49397" y="1743956"/>
                  </a:lnTo>
                  <a:cubicBezTo>
                    <a:pt x="36296" y="1743956"/>
                    <a:pt x="23732" y="1738752"/>
                    <a:pt x="14468" y="1729488"/>
                  </a:cubicBezTo>
                  <a:cubicBezTo>
                    <a:pt x="5204" y="1720225"/>
                    <a:pt x="0" y="1707660"/>
                    <a:pt x="0" y="1694560"/>
                  </a:cubicBezTo>
                  <a:lnTo>
                    <a:pt x="0" y="49397"/>
                  </a:lnTo>
                  <a:cubicBezTo>
                    <a:pt x="0" y="22116"/>
                    <a:pt x="22116" y="0"/>
                    <a:pt x="49397" y="0"/>
                  </a:cubicBezTo>
                  <a:close/>
                </a:path>
              </a:pathLst>
            </a:custGeom>
            <a:solidFill>
              <a:srgbClr val="5E17EB"/>
            </a:solidFill>
          </p:spPr>
        </p:sp>
        <p:sp>
          <p:nvSpPr>
            <p:cNvPr name="TextBox 4" id="4"/>
            <p:cNvSpPr txBox="true"/>
            <p:nvPr/>
          </p:nvSpPr>
          <p:spPr>
            <a:xfrm>
              <a:off x="0" y="-38100"/>
              <a:ext cx="4127869"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45963" y="6384786"/>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096351" y="6734407"/>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42906" y="9258300"/>
            <a:ext cx="1571606" cy="1623720"/>
            <a:chOff x="0" y="0"/>
            <a:chExt cx="413921" cy="427646"/>
          </a:xfrm>
        </p:grpSpPr>
        <p:sp>
          <p:nvSpPr>
            <p:cNvPr name="Freeform 10" id="10"/>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5E17EB"/>
            </a:solidFill>
          </p:spPr>
        </p:sp>
        <p:sp>
          <p:nvSpPr>
            <p:cNvPr name="TextBox 11" id="11"/>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2298802"/>
            <a:ext cx="10161530"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Conclusion </a:t>
            </a:r>
          </a:p>
        </p:txBody>
      </p:sp>
      <p:sp>
        <p:nvSpPr>
          <p:cNvPr name="TextBox 13" id="13"/>
          <p:cNvSpPr txBox="true"/>
          <p:nvPr/>
        </p:nvSpPr>
        <p:spPr>
          <a:xfrm rot="0">
            <a:off x="7097770" y="5978345"/>
            <a:ext cx="9524328" cy="2785745"/>
          </a:xfrm>
          <a:prstGeom prst="rect">
            <a:avLst/>
          </a:prstGeom>
        </p:spPr>
        <p:txBody>
          <a:bodyPr anchor="t" rtlCol="false" tIns="0" lIns="0" bIns="0" rIns="0">
            <a:spAutoFit/>
          </a:bodyPr>
          <a:lstStyle/>
          <a:p>
            <a:pPr algn="just">
              <a:lnSpc>
                <a:spcPts val="4480"/>
              </a:lnSpc>
            </a:pPr>
            <a:r>
              <a:rPr lang="en-US" sz="3200">
                <a:solidFill>
                  <a:srgbClr val="FFFFFF"/>
                </a:solidFill>
                <a:latin typeface="Varela Round"/>
                <a:ea typeface="Varela Round"/>
                <a:cs typeface="Varela Round"/>
                <a:sym typeface="Varela Round"/>
              </a:rPr>
              <a:t>Cyber security is crucial in protecting personal, financial, and system integrity in an increasingly connected digital world. Threats like malware, phishing, and ransomware can cause significant damage if not properly addressed.</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314450"/>
            <a:ext cx="6308762" cy="6016795"/>
            <a:chOff x="0" y="0"/>
            <a:chExt cx="1661567" cy="1584670"/>
          </a:xfrm>
        </p:grpSpPr>
        <p:sp>
          <p:nvSpPr>
            <p:cNvPr name="Freeform 3" id="3"/>
            <p:cNvSpPr/>
            <p:nvPr/>
          </p:nvSpPr>
          <p:spPr>
            <a:xfrm flipH="false" flipV="false" rot="0">
              <a:off x="0" y="0"/>
              <a:ext cx="1661567" cy="1584670"/>
            </a:xfrm>
            <a:custGeom>
              <a:avLst/>
              <a:gdLst/>
              <a:ahLst/>
              <a:cxnLst/>
              <a:rect r="r" b="b" t="t" l="l"/>
              <a:pathLst>
                <a:path h="1584670" w="1661567">
                  <a:moveTo>
                    <a:pt x="122717" y="0"/>
                  </a:moveTo>
                  <a:lnTo>
                    <a:pt x="1538850" y="0"/>
                  </a:lnTo>
                  <a:cubicBezTo>
                    <a:pt x="1606625" y="0"/>
                    <a:pt x="1661567" y="54942"/>
                    <a:pt x="1661567" y="122717"/>
                  </a:cubicBezTo>
                  <a:lnTo>
                    <a:pt x="1661567" y="1461953"/>
                  </a:lnTo>
                  <a:cubicBezTo>
                    <a:pt x="1661567" y="1529728"/>
                    <a:pt x="1606625" y="1584670"/>
                    <a:pt x="1538850" y="1584670"/>
                  </a:cubicBezTo>
                  <a:lnTo>
                    <a:pt x="122717" y="1584670"/>
                  </a:lnTo>
                  <a:cubicBezTo>
                    <a:pt x="90170" y="1584670"/>
                    <a:pt x="58957" y="1571741"/>
                    <a:pt x="35943" y="1548727"/>
                  </a:cubicBezTo>
                  <a:cubicBezTo>
                    <a:pt x="12929" y="1525713"/>
                    <a:pt x="0" y="1494500"/>
                    <a:pt x="0" y="1461953"/>
                  </a:cubicBezTo>
                  <a:lnTo>
                    <a:pt x="0" y="122717"/>
                  </a:lnTo>
                  <a:cubicBezTo>
                    <a:pt x="0" y="54942"/>
                    <a:pt x="54942" y="0"/>
                    <a:pt x="122717" y="0"/>
                  </a:cubicBezTo>
                  <a:close/>
                </a:path>
              </a:pathLst>
            </a:custGeom>
            <a:solidFill>
              <a:srgbClr val="FFC61A"/>
            </a:solidFill>
          </p:spPr>
        </p:sp>
        <p:sp>
          <p:nvSpPr>
            <p:cNvPr name="TextBox 4" id="4"/>
            <p:cNvSpPr txBox="true"/>
            <p:nvPr/>
          </p:nvSpPr>
          <p:spPr>
            <a:xfrm>
              <a:off x="0" y="-38100"/>
              <a:ext cx="1661567" cy="1622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15949" y="1314450"/>
            <a:ext cx="12365344" cy="6016795"/>
            <a:chOff x="0" y="0"/>
            <a:chExt cx="3256716" cy="1584670"/>
          </a:xfrm>
        </p:grpSpPr>
        <p:sp>
          <p:nvSpPr>
            <p:cNvPr name="Freeform 6" id="6"/>
            <p:cNvSpPr/>
            <p:nvPr/>
          </p:nvSpPr>
          <p:spPr>
            <a:xfrm flipH="false" flipV="false" rot="0">
              <a:off x="0" y="0"/>
              <a:ext cx="3256716" cy="1584670"/>
            </a:xfrm>
            <a:custGeom>
              <a:avLst/>
              <a:gdLst/>
              <a:ahLst/>
              <a:cxnLst/>
              <a:rect r="r" b="b" t="t" l="l"/>
              <a:pathLst>
                <a:path h="1584670" w="3256716">
                  <a:moveTo>
                    <a:pt x="62610" y="0"/>
                  </a:moveTo>
                  <a:lnTo>
                    <a:pt x="3194107" y="0"/>
                  </a:lnTo>
                  <a:cubicBezTo>
                    <a:pt x="3210712" y="0"/>
                    <a:pt x="3226637" y="6596"/>
                    <a:pt x="3238378" y="18338"/>
                  </a:cubicBezTo>
                  <a:cubicBezTo>
                    <a:pt x="3250120" y="30080"/>
                    <a:pt x="3256716" y="46005"/>
                    <a:pt x="3256716" y="62610"/>
                  </a:cubicBezTo>
                  <a:lnTo>
                    <a:pt x="3256716" y="1522060"/>
                  </a:lnTo>
                  <a:cubicBezTo>
                    <a:pt x="3256716" y="1556639"/>
                    <a:pt x="3228685" y="1584670"/>
                    <a:pt x="3194107" y="1584670"/>
                  </a:cubicBezTo>
                  <a:lnTo>
                    <a:pt x="62610" y="1584670"/>
                  </a:lnTo>
                  <a:cubicBezTo>
                    <a:pt x="46005" y="1584670"/>
                    <a:pt x="30080" y="1578074"/>
                    <a:pt x="18338" y="1566332"/>
                  </a:cubicBezTo>
                  <a:cubicBezTo>
                    <a:pt x="6596" y="1554591"/>
                    <a:pt x="0" y="1538666"/>
                    <a:pt x="0" y="1522060"/>
                  </a:cubicBezTo>
                  <a:lnTo>
                    <a:pt x="0" y="62610"/>
                  </a:lnTo>
                  <a:cubicBezTo>
                    <a:pt x="0" y="46005"/>
                    <a:pt x="6596" y="30080"/>
                    <a:pt x="18338" y="18338"/>
                  </a:cubicBezTo>
                  <a:cubicBezTo>
                    <a:pt x="30080" y="6596"/>
                    <a:pt x="46005" y="0"/>
                    <a:pt x="62610" y="0"/>
                  </a:cubicBezTo>
                  <a:close/>
                </a:path>
              </a:pathLst>
            </a:custGeom>
            <a:solidFill>
              <a:srgbClr val="5E17EB"/>
            </a:solidFill>
          </p:spPr>
        </p:sp>
        <p:sp>
          <p:nvSpPr>
            <p:cNvPr name="TextBox 7" id="7"/>
            <p:cNvSpPr txBox="true"/>
            <p:nvPr/>
          </p:nvSpPr>
          <p:spPr>
            <a:xfrm>
              <a:off x="0" y="-38100"/>
              <a:ext cx="3256716" cy="162277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233867" y="2416944"/>
            <a:ext cx="7079781" cy="4611907"/>
          </a:xfrm>
          <a:prstGeom prst="rect">
            <a:avLst/>
          </a:prstGeom>
        </p:spPr>
        <p:txBody>
          <a:bodyPr anchor="t" rtlCol="false" tIns="0" lIns="0" bIns="0" rIns="0">
            <a:spAutoFit/>
          </a:bodyPr>
          <a:lstStyle/>
          <a:p>
            <a:pPr algn="l">
              <a:lnSpc>
                <a:spcPts val="17049"/>
              </a:lnSpc>
            </a:pPr>
            <a:r>
              <a:rPr lang="en-US" sz="21312">
                <a:solidFill>
                  <a:srgbClr val="FFFFFF"/>
                </a:solidFill>
                <a:latin typeface="Squada One"/>
                <a:ea typeface="Squada One"/>
                <a:cs typeface="Squada One"/>
                <a:sym typeface="Squada One"/>
              </a:rPr>
              <a:t>THANK YOU!</a:t>
            </a:r>
          </a:p>
        </p:txBody>
      </p:sp>
      <p:grpSp>
        <p:nvGrpSpPr>
          <p:cNvPr name="Group 9" id="9"/>
          <p:cNvGrpSpPr/>
          <p:nvPr/>
        </p:nvGrpSpPr>
        <p:grpSpPr>
          <a:xfrm rot="0">
            <a:off x="1985172" y="2124939"/>
            <a:ext cx="4395818" cy="439581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733" t="0" r="-61044" b="0"/>
              </a:stretch>
            </a:blipFill>
          </p:spPr>
        </p:sp>
      </p:grpSp>
      <p:grpSp>
        <p:nvGrpSpPr>
          <p:cNvPr name="Group 11" id="11"/>
          <p:cNvGrpSpPr/>
          <p:nvPr/>
        </p:nvGrpSpPr>
        <p:grpSpPr>
          <a:xfrm rot="0">
            <a:off x="15716250" y="6559720"/>
            <a:ext cx="1543050" cy="154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066638" y="690934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28700" y="7836070"/>
            <a:ext cx="6308762" cy="1074571"/>
            <a:chOff x="0" y="0"/>
            <a:chExt cx="1532127" cy="260967"/>
          </a:xfrm>
        </p:grpSpPr>
        <p:sp>
          <p:nvSpPr>
            <p:cNvPr name="Freeform 16" id="16"/>
            <p:cNvSpPr/>
            <p:nvPr/>
          </p:nvSpPr>
          <p:spPr>
            <a:xfrm flipH="false" flipV="false" rot="0">
              <a:off x="0" y="0"/>
              <a:ext cx="1532127" cy="260967"/>
            </a:xfrm>
            <a:custGeom>
              <a:avLst/>
              <a:gdLst/>
              <a:ahLst/>
              <a:cxnLst/>
              <a:rect r="r" b="b" t="t" l="l"/>
              <a:pathLst>
                <a:path h="260967" w="1532127">
                  <a:moveTo>
                    <a:pt x="122717" y="0"/>
                  </a:moveTo>
                  <a:lnTo>
                    <a:pt x="1409410" y="0"/>
                  </a:lnTo>
                  <a:cubicBezTo>
                    <a:pt x="1441957" y="0"/>
                    <a:pt x="1473170" y="12929"/>
                    <a:pt x="1496184" y="35943"/>
                  </a:cubicBezTo>
                  <a:cubicBezTo>
                    <a:pt x="1519198" y="58957"/>
                    <a:pt x="1532127" y="90170"/>
                    <a:pt x="1532127" y="122717"/>
                  </a:cubicBezTo>
                  <a:lnTo>
                    <a:pt x="1532127" y="138250"/>
                  </a:lnTo>
                  <a:cubicBezTo>
                    <a:pt x="1532127" y="206025"/>
                    <a:pt x="1477185" y="260967"/>
                    <a:pt x="1409410" y="260967"/>
                  </a:cubicBezTo>
                  <a:lnTo>
                    <a:pt x="122717" y="260967"/>
                  </a:lnTo>
                  <a:cubicBezTo>
                    <a:pt x="54942" y="260967"/>
                    <a:pt x="0" y="206025"/>
                    <a:pt x="0" y="138250"/>
                  </a:cubicBezTo>
                  <a:lnTo>
                    <a:pt x="0" y="122717"/>
                  </a:lnTo>
                  <a:cubicBezTo>
                    <a:pt x="0" y="54942"/>
                    <a:pt x="54942" y="0"/>
                    <a:pt x="122717" y="0"/>
                  </a:cubicBezTo>
                  <a:close/>
                </a:path>
              </a:pathLst>
            </a:custGeom>
            <a:solidFill>
              <a:srgbClr val="FFFFFF"/>
            </a:solidFill>
          </p:spPr>
        </p:sp>
        <p:sp>
          <p:nvSpPr>
            <p:cNvPr name="TextBox 17" id="17"/>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5678478" y="7836070"/>
            <a:ext cx="1074571" cy="10745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971463" y="1377625"/>
            <a:ext cx="5961760" cy="5961760"/>
          </a:xfrm>
          <a:custGeom>
            <a:avLst/>
            <a:gdLst/>
            <a:ahLst/>
            <a:cxnLst/>
            <a:rect r="r" b="b" t="t" l="l"/>
            <a:pathLst>
              <a:path h="5961760" w="5961760">
                <a:moveTo>
                  <a:pt x="0" y="0"/>
                </a:moveTo>
                <a:lnTo>
                  <a:pt x="5961761" y="0"/>
                </a:lnTo>
                <a:lnTo>
                  <a:pt x="5961761" y="5961761"/>
                </a:lnTo>
                <a:lnTo>
                  <a:pt x="0" y="5961761"/>
                </a:lnTo>
                <a:lnTo>
                  <a:pt x="0" y="0"/>
                </a:lnTo>
                <a:close/>
              </a:path>
            </a:pathLst>
          </a:custGeom>
          <a:blipFill>
            <a:blip r:embed="rId2"/>
            <a:stretch>
              <a:fillRect l="0" t="0" r="0" b="0"/>
            </a:stretch>
          </a:blipFill>
        </p:spPr>
      </p:sp>
      <p:sp>
        <p:nvSpPr>
          <p:cNvPr name="Freeform 18" id="18"/>
          <p:cNvSpPr/>
          <p:nvPr/>
        </p:nvSpPr>
        <p:spPr>
          <a:xfrm flipH="false" flipV="false" rot="0">
            <a:off x="2181529" y="7339386"/>
            <a:ext cx="2563347" cy="2563347"/>
          </a:xfrm>
          <a:custGeom>
            <a:avLst/>
            <a:gdLst/>
            <a:ahLst/>
            <a:cxnLst/>
            <a:rect r="r" b="b" t="t" l="l"/>
            <a:pathLst>
              <a:path h="2563347" w="2563347">
                <a:moveTo>
                  <a:pt x="0" y="0"/>
                </a:moveTo>
                <a:lnTo>
                  <a:pt x="2563347" y="0"/>
                </a:lnTo>
                <a:lnTo>
                  <a:pt x="2563347" y="2563347"/>
                </a:lnTo>
                <a:lnTo>
                  <a:pt x="0" y="2563347"/>
                </a:lnTo>
                <a:lnTo>
                  <a:pt x="0" y="0"/>
                </a:lnTo>
                <a:close/>
              </a:path>
            </a:pathLst>
          </a:custGeom>
          <a:blipFill>
            <a:blip r:embed="rId3"/>
            <a:stretch>
              <a:fillRect l="0" t="0" r="0" b="0"/>
            </a:stretch>
          </a:blipFill>
        </p:spPr>
      </p:sp>
      <p:sp>
        <p:nvSpPr>
          <p:cNvPr name="Freeform 19" id="19"/>
          <p:cNvSpPr/>
          <p:nvPr/>
        </p:nvSpPr>
        <p:spPr>
          <a:xfrm flipH="false" flipV="false" rot="0">
            <a:off x="10915117" y="6497638"/>
            <a:ext cx="2476770" cy="2476770"/>
          </a:xfrm>
          <a:custGeom>
            <a:avLst/>
            <a:gdLst/>
            <a:ahLst/>
            <a:cxnLst/>
            <a:rect r="r" b="b" t="t" l="l"/>
            <a:pathLst>
              <a:path h="2476770" w="2476770">
                <a:moveTo>
                  <a:pt x="0" y="0"/>
                </a:moveTo>
                <a:lnTo>
                  <a:pt x="2476770" y="0"/>
                </a:lnTo>
                <a:lnTo>
                  <a:pt x="2476770" y="2476771"/>
                </a:lnTo>
                <a:lnTo>
                  <a:pt x="0" y="2476771"/>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Adware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automatically displays or downloads advertisements to a user's system. </a:t>
            </a:r>
          </a:p>
        </p:txBody>
      </p:sp>
      <p:sp>
        <p:nvSpPr>
          <p:cNvPr name="TextBox 22" id="22"/>
          <p:cNvSpPr txBox="true"/>
          <p:nvPr/>
        </p:nvSpPr>
        <p:spPr>
          <a:xfrm rot="0">
            <a:off x="3491343" y="6811867"/>
            <a:ext cx="4518958"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redirect users to malicious websites</a:t>
            </a:r>
          </a:p>
        </p:txBody>
      </p:sp>
      <p:sp>
        <p:nvSpPr>
          <p:cNvPr name="TextBox 23" id="23"/>
          <p:cNvSpPr txBox="true"/>
          <p:nvPr/>
        </p:nvSpPr>
        <p:spPr>
          <a:xfrm rot="0">
            <a:off x="7972982" y="6811867"/>
            <a:ext cx="3906632"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gather personal data without consent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083225"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52442" y="7420855"/>
            <a:ext cx="2106733" cy="2106733"/>
          </a:xfrm>
          <a:custGeom>
            <a:avLst/>
            <a:gdLst/>
            <a:ahLst/>
            <a:cxnLst/>
            <a:rect r="r" b="b" t="t" l="l"/>
            <a:pathLst>
              <a:path h="2106733" w="2106733">
                <a:moveTo>
                  <a:pt x="0" y="0"/>
                </a:moveTo>
                <a:lnTo>
                  <a:pt x="2106733" y="0"/>
                </a:lnTo>
                <a:lnTo>
                  <a:pt x="2106733" y="2106733"/>
                </a:lnTo>
                <a:lnTo>
                  <a:pt x="0" y="2106733"/>
                </a:lnTo>
                <a:lnTo>
                  <a:pt x="0" y="0"/>
                </a:lnTo>
                <a:close/>
              </a:path>
            </a:pathLst>
          </a:custGeom>
          <a:blipFill>
            <a:blip r:embed="rId3"/>
            <a:stretch>
              <a:fillRect l="0" t="0" r="0" b="0"/>
            </a:stretch>
          </a:blipFill>
        </p:spPr>
      </p:sp>
      <p:sp>
        <p:nvSpPr>
          <p:cNvPr name="Freeform 19" id="19"/>
          <p:cNvSpPr/>
          <p:nvPr/>
        </p:nvSpPr>
        <p:spPr>
          <a:xfrm flipH="false" flipV="false" rot="0">
            <a:off x="7282770" y="7311815"/>
            <a:ext cx="1455062" cy="1455062"/>
          </a:xfrm>
          <a:custGeom>
            <a:avLst/>
            <a:gdLst/>
            <a:ahLst/>
            <a:cxnLst/>
            <a:rect r="r" b="b" t="t" l="l"/>
            <a:pathLst>
              <a:path h="1455062" w="1455062">
                <a:moveTo>
                  <a:pt x="0" y="0"/>
                </a:moveTo>
                <a:lnTo>
                  <a:pt x="1455062" y="0"/>
                </a:lnTo>
                <a:lnTo>
                  <a:pt x="1455062" y="1455062"/>
                </a:lnTo>
                <a:lnTo>
                  <a:pt x="0" y="1455062"/>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Spyware</a:t>
            </a:r>
          </a:p>
        </p:txBody>
      </p:sp>
      <p:sp>
        <p:nvSpPr>
          <p:cNvPr name="TextBox 21" id="21"/>
          <p:cNvSpPr txBox="true"/>
          <p:nvPr/>
        </p:nvSpPr>
        <p:spPr>
          <a:xfrm rot="0">
            <a:off x="2652442" y="3846276"/>
            <a:ext cx="8919350" cy="2380454"/>
          </a:xfrm>
          <a:prstGeom prst="rect">
            <a:avLst/>
          </a:prstGeom>
        </p:spPr>
        <p:txBody>
          <a:bodyPr anchor="t" rtlCol="false" tIns="0" lIns="0" bIns="0" rIns="0">
            <a:spAutoFit/>
          </a:bodyPr>
          <a:lstStyle/>
          <a:p>
            <a:pPr algn="l">
              <a:lnSpc>
                <a:spcPts val="4768"/>
              </a:lnSpc>
              <a:spcBef>
                <a:spcPct val="0"/>
              </a:spcBef>
            </a:pPr>
            <a:r>
              <a:rPr lang="en-US" sz="3406">
                <a:solidFill>
                  <a:srgbClr val="000000"/>
                </a:solidFill>
                <a:latin typeface="Varela Round"/>
                <a:ea typeface="Varela Round"/>
                <a:cs typeface="Varela Round"/>
                <a:sym typeface="Varela Round"/>
              </a:rPr>
              <a:t> Malware that secretly monitors user activity and collects information such as browsing habits and sensitive personal data</a:t>
            </a:r>
          </a:p>
        </p:txBody>
      </p:sp>
      <p:sp>
        <p:nvSpPr>
          <p:cNvPr name="TextBox 22" id="22"/>
          <p:cNvSpPr txBox="true"/>
          <p:nvPr/>
        </p:nvSpPr>
        <p:spPr>
          <a:xfrm rot="0">
            <a:off x="3491343" y="6716640"/>
            <a:ext cx="4518958"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Compromises Privacy</a:t>
            </a:r>
          </a:p>
        </p:txBody>
      </p:sp>
      <p:sp>
        <p:nvSpPr>
          <p:cNvPr name="TextBox 23" id="23"/>
          <p:cNvSpPr txBox="true"/>
          <p:nvPr/>
        </p:nvSpPr>
        <p:spPr>
          <a:xfrm rot="0">
            <a:off x="8255232" y="7531736"/>
            <a:ext cx="3906632"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lead to identity theft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5070706" cy="2577221"/>
            <a:chOff x="0" y="0"/>
            <a:chExt cx="1335495" cy="678774"/>
          </a:xfrm>
        </p:grpSpPr>
        <p:sp>
          <p:nvSpPr>
            <p:cNvPr name="Freeform 12" id="12"/>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13" id="13"/>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4430080" cy="1955453"/>
            <a:chOff x="0" y="0"/>
            <a:chExt cx="1166770" cy="515016"/>
          </a:xfrm>
        </p:grpSpPr>
        <p:sp>
          <p:nvSpPr>
            <p:cNvPr name="Freeform 15" id="15"/>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16" id="16"/>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144458" y="687522"/>
            <a:ext cx="6114842" cy="6114842"/>
          </a:xfrm>
          <a:custGeom>
            <a:avLst/>
            <a:gdLst/>
            <a:ahLst/>
            <a:cxnLst/>
            <a:rect r="r" b="b" t="t" l="l"/>
            <a:pathLst>
              <a:path h="6114842" w="6114842">
                <a:moveTo>
                  <a:pt x="0" y="0"/>
                </a:moveTo>
                <a:lnTo>
                  <a:pt x="6114842" y="0"/>
                </a:lnTo>
                <a:lnTo>
                  <a:pt x="6114842" y="6114843"/>
                </a:lnTo>
                <a:lnTo>
                  <a:pt x="0" y="6114843"/>
                </a:lnTo>
                <a:lnTo>
                  <a:pt x="0" y="0"/>
                </a:lnTo>
                <a:close/>
              </a:path>
            </a:pathLst>
          </a:custGeom>
          <a:blipFill>
            <a:blip r:embed="rId2"/>
            <a:stretch>
              <a:fillRect l="0" t="0" r="0" b="0"/>
            </a:stretch>
          </a:blipFill>
        </p:spPr>
      </p:sp>
      <p:sp>
        <p:nvSpPr>
          <p:cNvPr name="Freeform 18" id="18"/>
          <p:cNvSpPr/>
          <p:nvPr/>
        </p:nvSpPr>
        <p:spPr>
          <a:xfrm flipH="false" flipV="false" rot="0">
            <a:off x="2245550" y="6941098"/>
            <a:ext cx="1816719" cy="1816719"/>
          </a:xfrm>
          <a:custGeom>
            <a:avLst/>
            <a:gdLst/>
            <a:ahLst/>
            <a:cxnLst/>
            <a:rect r="r" b="b" t="t" l="l"/>
            <a:pathLst>
              <a:path h="1816719" w="1816719">
                <a:moveTo>
                  <a:pt x="0" y="0"/>
                </a:moveTo>
                <a:lnTo>
                  <a:pt x="1816719" y="0"/>
                </a:lnTo>
                <a:lnTo>
                  <a:pt x="1816719" y="1816719"/>
                </a:lnTo>
                <a:lnTo>
                  <a:pt x="0" y="1816719"/>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Backdoors</a:t>
            </a:r>
          </a:p>
        </p:txBody>
      </p:sp>
      <p:sp>
        <p:nvSpPr>
          <p:cNvPr name="TextBox 20" id="20"/>
          <p:cNvSpPr txBox="true"/>
          <p:nvPr/>
        </p:nvSpPr>
        <p:spPr>
          <a:xfrm rot="0">
            <a:off x="2823095" y="4004513"/>
            <a:ext cx="8919350" cy="1944209"/>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Hidden methods of bypassing normal authentication to gain unauthorized access to a system. </a:t>
            </a:r>
          </a:p>
        </p:txBody>
      </p:sp>
      <p:sp>
        <p:nvSpPr>
          <p:cNvPr name="TextBox 21" id="21"/>
          <p:cNvSpPr txBox="true"/>
          <p:nvPr/>
        </p:nvSpPr>
        <p:spPr>
          <a:xfrm rot="0">
            <a:off x="3705657" y="7004002"/>
            <a:ext cx="3577113" cy="1573629"/>
          </a:xfrm>
          <a:prstGeom prst="rect">
            <a:avLst/>
          </a:prstGeom>
        </p:spPr>
        <p:txBody>
          <a:bodyPr anchor="t" rtlCol="false" tIns="0" lIns="0" bIns="0" rIns="0">
            <a:spAutoFit/>
          </a:bodyPr>
          <a:lstStyle/>
          <a:p>
            <a:pPr algn="ctr">
              <a:lnSpc>
                <a:spcPts val="4211"/>
              </a:lnSpc>
              <a:spcBef>
                <a:spcPct val="0"/>
              </a:spcBef>
            </a:pPr>
            <a:r>
              <a:rPr lang="en-US" sz="3007">
                <a:solidFill>
                  <a:srgbClr val="000000"/>
                </a:solidFill>
                <a:latin typeface="Varela Round"/>
                <a:ea typeface="Varela Round"/>
                <a:cs typeface="Varela Round"/>
                <a:sym typeface="Varela Round"/>
              </a:rPr>
              <a:t>Allows hackers to control systems remotely</a:t>
            </a:r>
          </a:p>
        </p:txBody>
      </p:sp>
      <p:grpSp>
        <p:nvGrpSpPr>
          <p:cNvPr name="Group 22" id="22"/>
          <p:cNvGrpSpPr/>
          <p:nvPr/>
        </p:nvGrpSpPr>
        <p:grpSpPr>
          <a:xfrm rot="0">
            <a:off x="8529718" y="6440615"/>
            <a:ext cx="5070706" cy="2577221"/>
            <a:chOff x="0" y="0"/>
            <a:chExt cx="1335495" cy="678774"/>
          </a:xfrm>
        </p:grpSpPr>
        <p:sp>
          <p:nvSpPr>
            <p:cNvPr name="Freeform 23" id="23"/>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24" id="24"/>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8850031" y="6802365"/>
            <a:ext cx="4430080" cy="1955453"/>
            <a:chOff x="0" y="0"/>
            <a:chExt cx="1166770" cy="515016"/>
          </a:xfrm>
        </p:grpSpPr>
        <p:sp>
          <p:nvSpPr>
            <p:cNvPr name="Freeform 26" id="26"/>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27" id="27"/>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9585116" y="6902672"/>
            <a:ext cx="3118685" cy="1586434"/>
          </a:xfrm>
          <a:prstGeom prst="rect">
            <a:avLst/>
          </a:prstGeom>
        </p:spPr>
        <p:txBody>
          <a:bodyPr anchor="t" rtlCol="false" tIns="0" lIns="0" bIns="0" rIns="0">
            <a:spAutoFit/>
          </a:bodyPr>
          <a:lstStyle/>
          <a:p>
            <a:pPr algn="ctr">
              <a:lnSpc>
                <a:spcPts val="4246"/>
              </a:lnSpc>
              <a:spcBef>
                <a:spcPct val="0"/>
              </a:spcBef>
            </a:pPr>
            <a:r>
              <a:rPr lang="en-US" sz="3033">
                <a:solidFill>
                  <a:srgbClr val="000000"/>
                </a:solidFill>
                <a:latin typeface="Varela Round"/>
                <a:ea typeface="Varela Round"/>
                <a:cs typeface="Varela Round"/>
                <a:sym typeface="Varela Round"/>
              </a:rPr>
              <a:t>Leaves systems vulnerable to future attacks</a:t>
            </a:r>
          </a:p>
        </p:txBody>
      </p:sp>
      <p:sp>
        <p:nvSpPr>
          <p:cNvPr name="Freeform 29" id="29"/>
          <p:cNvSpPr/>
          <p:nvPr/>
        </p:nvSpPr>
        <p:spPr>
          <a:xfrm flipH="false" flipV="false" rot="0">
            <a:off x="12498226" y="7963817"/>
            <a:ext cx="1563771" cy="1563771"/>
          </a:xfrm>
          <a:custGeom>
            <a:avLst/>
            <a:gdLst/>
            <a:ahLst/>
            <a:cxnLst/>
            <a:rect r="r" b="b" t="t" l="l"/>
            <a:pathLst>
              <a:path h="1563771" w="1563771">
                <a:moveTo>
                  <a:pt x="0" y="0"/>
                </a:moveTo>
                <a:lnTo>
                  <a:pt x="1563770" y="0"/>
                </a:lnTo>
                <a:lnTo>
                  <a:pt x="1563770" y="1563771"/>
                </a:lnTo>
                <a:lnTo>
                  <a:pt x="0" y="1563771"/>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742445" y="662553"/>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TextBox 18" id="18"/>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Keyloggers</a:t>
            </a:r>
          </a:p>
        </p:txBody>
      </p:sp>
      <p:sp>
        <p:nvSpPr>
          <p:cNvPr name="TextBox 19" id="19"/>
          <p:cNvSpPr txBox="true"/>
          <p:nvPr/>
        </p:nvSpPr>
        <p:spPr>
          <a:xfrm rot="0">
            <a:off x="2761863" y="4247278"/>
            <a:ext cx="8735652"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Malware that records every keystroke made by a user, capturing passwords, credit card numbers, and other sensitive information.</a:t>
            </a:r>
          </a:p>
        </p:txBody>
      </p:sp>
      <p:sp>
        <p:nvSpPr>
          <p:cNvPr name="TextBox 20" id="20"/>
          <p:cNvSpPr txBox="true"/>
          <p:nvPr/>
        </p:nvSpPr>
        <p:spPr>
          <a:xfrm rot="0">
            <a:off x="4266643" y="7268844"/>
            <a:ext cx="5193412" cy="1989456"/>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ea typeface="Varela Round"/>
                <a:cs typeface="Varela Round"/>
                <a:sym typeface="Varela Round"/>
              </a:rPr>
              <a:t>Theft of personal and financial data</a:t>
            </a:r>
          </a:p>
          <a:p>
            <a:pPr algn="ctr">
              <a:lnSpc>
                <a:spcPts val="5319"/>
              </a:lnSpc>
              <a:spcBef>
                <a:spcPct val="0"/>
              </a:spcBef>
            </a:pPr>
          </a:p>
        </p:txBody>
      </p:sp>
      <p:sp>
        <p:nvSpPr>
          <p:cNvPr name="Freeform 21" id="21"/>
          <p:cNvSpPr/>
          <p:nvPr/>
        </p:nvSpPr>
        <p:spPr>
          <a:xfrm flipH="false" flipV="false" rot="0">
            <a:off x="9766219" y="7160856"/>
            <a:ext cx="1455062" cy="1455062"/>
          </a:xfrm>
          <a:custGeom>
            <a:avLst/>
            <a:gdLst/>
            <a:ahLst/>
            <a:cxnLst/>
            <a:rect r="r" b="b" t="t" l="l"/>
            <a:pathLst>
              <a:path h="1455062" w="1455062">
                <a:moveTo>
                  <a:pt x="0" y="0"/>
                </a:moveTo>
                <a:lnTo>
                  <a:pt x="1455061" y="0"/>
                </a:lnTo>
                <a:lnTo>
                  <a:pt x="1455061" y="1455061"/>
                </a:lnTo>
                <a:lnTo>
                  <a:pt x="0" y="1455061"/>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7068422"/>
            <a:ext cx="9664630" cy="2189878"/>
            <a:chOff x="0" y="0"/>
            <a:chExt cx="2545417" cy="576758"/>
          </a:xfrm>
        </p:grpSpPr>
        <p:sp>
          <p:nvSpPr>
            <p:cNvPr name="Freeform 12" id="12"/>
            <p:cNvSpPr/>
            <p:nvPr/>
          </p:nvSpPr>
          <p:spPr>
            <a:xfrm flipH="false" flipV="false" rot="0">
              <a:off x="0" y="0"/>
              <a:ext cx="2545417" cy="576758"/>
            </a:xfrm>
            <a:custGeom>
              <a:avLst/>
              <a:gdLst/>
              <a:ahLst/>
              <a:cxnLst/>
              <a:rect r="r" b="b" t="t" l="l"/>
              <a:pathLst>
                <a:path h="576758" w="2545417">
                  <a:moveTo>
                    <a:pt x="80106" y="0"/>
                  </a:moveTo>
                  <a:lnTo>
                    <a:pt x="2465311" y="0"/>
                  </a:lnTo>
                  <a:cubicBezTo>
                    <a:pt x="2509552" y="0"/>
                    <a:pt x="2545417" y="35865"/>
                    <a:pt x="2545417" y="80106"/>
                  </a:cubicBezTo>
                  <a:lnTo>
                    <a:pt x="2545417" y="496652"/>
                  </a:lnTo>
                  <a:cubicBezTo>
                    <a:pt x="2545417" y="517898"/>
                    <a:pt x="2536977" y="538273"/>
                    <a:pt x="2521955" y="553296"/>
                  </a:cubicBezTo>
                  <a:cubicBezTo>
                    <a:pt x="2506932" y="568318"/>
                    <a:pt x="2486557" y="576758"/>
                    <a:pt x="2465311" y="576758"/>
                  </a:cubicBezTo>
                  <a:lnTo>
                    <a:pt x="80106" y="576758"/>
                  </a:lnTo>
                  <a:cubicBezTo>
                    <a:pt x="35865" y="576758"/>
                    <a:pt x="0" y="540894"/>
                    <a:pt x="0" y="496652"/>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1485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429427"/>
            <a:ext cx="9019560" cy="1467868"/>
            <a:chOff x="0" y="0"/>
            <a:chExt cx="2375522" cy="386599"/>
          </a:xfrm>
        </p:grpSpPr>
        <p:sp>
          <p:nvSpPr>
            <p:cNvPr name="Freeform 15" id="15"/>
            <p:cNvSpPr/>
            <p:nvPr/>
          </p:nvSpPr>
          <p:spPr>
            <a:xfrm flipH="false" flipV="false" rot="0">
              <a:off x="0" y="0"/>
              <a:ext cx="2375522" cy="386599"/>
            </a:xfrm>
            <a:custGeom>
              <a:avLst/>
              <a:gdLst/>
              <a:ahLst/>
              <a:cxnLst/>
              <a:rect r="r" b="b" t="t" l="l"/>
              <a:pathLst>
                <a:path h="386599" w="2375522">
                  <a:moveTo>
                    <a:pt x="85835" y="0"/>
                  </a:moveTo>
                  <a:lnTo>
                    <a:pt x="2289687" y="0"/>
                  </a:lnTo>
                  <a:cubicBezTo>
                    <a:pt x="2337092" y="0"/>
                    <a:pt x="2375522" y="38430"/>
                    <a:pt x="2375522" y="85835"/>
                  </a:cubicBezTo>
                  <a:lnTo>
                    <a:pt x="2375522" y="300764"/>
                  </a:lnTo>
                  <a:cubicBezTo>
                    <a:pt x="2375522" y="323529"/>
                    <a:pt x="2366479" y="345361"/>
                    <a:pt x="2350382" y="361459"/>
                  </a:cubicBezTo>
                  <a:cubicBezTo>
                    <a:pt x="2334284" y="377556"/>
                    <a:pt x="2312452" y="386599"/>
                    <a:pt x="2289687" y="386599"/>
                  </a:cubicBezTo>
                  <a:lnTo>
                    <a:pt x="85835" y="386599"/>
                  </a:lnTo>
                  <a:cubicBezTo>
                    <a:pt x="38430" y="386599"/>
                    <a:pt x="0" y="348169"/>
                    <a:pt x="0" y="30076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2469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915117" y="662553"/>
            <a:ext cx="6601839" cy="6601839"/>
          </a:xfrm>
          <a:custGeom>
            <a:avLst/>
            <a:gdLst/>
            <a:ahLst/>
            <a:cxnLst/>
            <a:rect r="r" b="b" t="t" l="l"/>
            <a:pathLst>
              <a:path h="6601839" w="6601839">
                <a:moveTo>
                  <a:pt x="0" y="0"/>
                </a:moveTo>
                <a:lnTo>
                  <a:pt x="6601839" y="0"/>
                </a:lnTo>
                <a:lnTo>
                  <a:pt x="6601839" y="6601839"/>
                </a:lnTo>
                <a:lnTo>
                  <a:pt x="0" y="6601839"/>
                </a:lnTo>
                <a:lnTo>
                  <a:pt x="0" y="0"/>
                </a:lnTo>
                <a:close/>
              </a:path>
            </a:pathLst>
          </a:custGeom>
          <a:blipFill>
            <a:blip r:embed="rId2"/>
            <a:stretch>
              <a:fillRect l="0" t="0" r="0" b="0"/>
            </a:stretch>
          </a:blipFill>
        </p:spPr>
      </p:sp>
      <p:sp>
        <p:nvSpPr>
          <p:cNvPr name="Freeform 18" id="18"/>
          <p:cNvSpPr/>
          <p:nvPr/>
        </p:nvSpPr>
        <p:spPr>
          <a:xfrm flipH="false" flipV="false" rot="0">
            <a:off x="4015743" y="7264392"/>
            <a:ext cx="1797938" cy="1797938"/>
          </a:xfrm>
          <a:custGeom>
            <a:avLst/>
            <a:gdLst/>
            <a:ahLst/>
            <a:cxnLst/>
            <a:rect r="r" b="b" t="t" l="l"/>
            <a:pathLst>
              <a:path h="1797938" w="1797938">
                <a:moveTo>
                  <a:pt x="0" y="0"/>
                </a:moveTo>
                <a:lnTo>
                  <a:pt x="1797938" y="0"/>
                </a:lnTo>
                <a:lnTo>
                  <a:pt x="1797938" y="1797938"/>
                </a:lnTo>
                <a:lnTo>
                  <a:pt x="0" y="1797938"/>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Botnets</a:t>
            </a:r>
          </a:p>
        </p:txBody>
      </p:sp>
      <p:sp>
        <p:nvSpPr>
          <p:cNvPr name="TextBox 20" id="20"/>
          <p:cNvSpPr txBox="true"/>
          <p:nvPr/>
        </p:nvSpPr>
        <p:spPr>
          <a:xfrm rot="0">
            <a:off x="3153909" y="3884796"/>
            <a:ext cx="8919350" cy="288781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A network of compromised devices (bots) controlled by a single attacker or group. Botnets are often used for large-scale attacks like Distributed Denial of Service (DDoS) attacks.</a:t>
            </a:r>
          </a:p>
        </p:txBody>
      </p:sp>
      <p:sp>
        <p:nvSpPr>
          <p:cNvPr name="TextBox 21" id="21"/>
          <p:cNvSpPr txBox="true"/>
          <p:nvPr/>
        </p:nvSpPr>
        <p:spPr>
          <a:xfrm rot="0">
            <a:off x="5813681" y="7576821"/>
            <a:ext cx="5667556" cy="125158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Used to send spam, steal data, or launch attacks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125071"/>
            <a:ext cx="9019560" cy="1864072"/>
            <a:chOff x="0" y="0"/>
            <a:chExt cx="2375522" cy="490949"/>
          </a:xfrm>
        </p:grpSpPr>
        <p:sp>
          <p:nvSpPr>
            <p:cNvPr name="Freeform 15" id="15"/>
            <p:cNvSpPr/>
            <p:nvPr/>
          </p:nvSpPr>
          <p:spPr>
            <a:xfrm flipH="false" flipV="false" rot="0">
              <a:off x="0" y="0"/>
              <a:ext cx="2375522" cy="490949"/>
            </a:xfrm>
            <a:custGeom>
              <a:avLst/>
              <a:gdLst/>
              <a:ahLst/>
              <a:cxnLst/>
              <a:rect r="r" b="b" t="t" l="l"/>
              <a:pathLst>
                <a:path h="490949" w="2375522">
                  <a:moveTo>
                    <a:pt x="85835" y="0"/>
                  </a:moveTo>
                  <a:lnTo>
                    <a:pt x="2289687" y="0"/>
                  </a:lnTo>
                  <a:cubicBezTo>
                    <a:pt x="2337092" y="0"/>
                    <a:pt x="2375522" y="38430"/>
                    <a:pt x="2375522" y="85835"/>
                  </a:cubicBezTo>
                  <a:lnTo>
                    <a:pt x="2375522" y="405114"/>
                  </a:lnTo>
                  <a:cubicBezTo>
                    <a:pt x="2375522" y="427879"/>
                    <a:pt x="2366479" y="449712"/>
                    <a:pt x="2350382" y="465809"/>
                  </a:cubicBezTo>
                  <a:cubicBezTo>
                    <a:pt x="2334284" y="481906"/>
                    <a:pt x="2312452" y="490949"/>
                    <a:pt x="2289687" y="490949"/>
                  </a:cubicBezTo>
                  <a:lnTo>
                    <a:pt x="85835" y="490949"/>
                  </a:lnTo>
                  <a:cubicBezTo>
                    <a:pt x="63070" y="490949"/>
                    <a:pt x="41238" y="481906"/>
                    <a:pt x="25140" y="465809"/>
                  </a:cubicBezTo>
                  <a:cubicBezTo>
                    <a:pt x="9043" y="449712"/>
                    <a:pt x="0" y="427879"/>
                    <a:pt x="0" y="40511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2904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314001" y="1399056"/>
            <a:ext cx="5726016" cy="5726016"/>
          </a:xfrm>
          <a:custGeom>
            <a:avLst/>
            <a:gdLst/>
            <a:ahLst/>
            <a:cxnLst/>
            <a:rect r="r" b="b" t="t" l="l"/>
            <a:pathLst>
              <a:path h="5726016" w="5726016">
                <a:moveTo>
                  <a:pt x="0" y="0"/>
                </a:moveTo>
                <a:lnTo>
                  <a:pt x="5726016" y="0"/>
                </a:lnTo>
                <a:lnTo>
                  <a:pt x="5726016" y="5726015"/>
                </a:lnTo>
                <a:lnTo>
                  <a:pt x="0" y="5726015"/>
                </a:lnTo>
                <a:lnTo>
                  <a:pt x="0" y="0"/>
                </a:lnTo>
                <a:close/>
              </a:path>
            </a:pathLst>
          </a:custGeom>
          <a:blipFill>
            <a:blip r:embed="rId2"/>
            <a:stretch>
              <a:fillRect l="0" t="0" r="0" b="0"/>
            </a:stretch>
          </a:blipFill>
        </p:spPr>
      </p:sp>
      <p:sp>
        <p:nvSpPr>
          <p:cNvPr name="Freeform 18" id="18"/>
          <p:cNvSpPr/>
          <p:nvPr/>
        </p:nvSpPr>
        <p:spPr>
          <a:xfrm flipH="false" flipV="false" rot="0">
            <a:off x="7692991" y="7084048"/>
            <a:ext cx="1905096" cy="1905096"/>
          </a:xfrm>
          <a:custGeom>
            <a:avLst/>
            <a:gdLst/>
            <a:ahLst/>
            <a:cxnLst/>
            <a:rect r="r" b="b" t="t" l="l"/>
            <a:pathLst>
              <a:path h="1905096" w="1905096">
                <a:moveTo>
                  <a:pt x="0" y="0"/>
                </a:moveTo>
                <a:lnTo>
                  <a:pt x="1905095" y="0"/>
                </a:lnTo>
                <a:lnTo>
                  <a:pt x="1905095" y="1905096"/>
                </a:lnTo>
                <a:lnTo>
                  <a:pt x="0" y="1905096"/>
                </a:lnTo>
                <a:lnTo>
                  <a:pt x="0" y="0"/>
                </a:lnTo>
                <a:close/>
              </a:path>
            </a:pathLst>
          </a:custGeom>
          <a:blipFill>
            <a:blip r:embed="rId3">
              <a:alphaModFix amt="38000"/>
            </a:blip>
            <a:stretch>
              <a:fillRect l="0" t="0" r="0" b="0"/>
            </a:stretch>
          </a:blipFill>
        </p:spPr>
      </p:sp>
      <p:sp>
        <p:nvSpPr>
          <p:cNvPr name="TextBox 19" id="19"/>
          <p:cNvSpPr txBox="true"/>
          <p:nvPr/>
        </p:nvSpPr>
        <p:spPr>
          <a:xfrm rot="0">
            <a:off x="1416219" y="1591292"/>
            <a:ext cx="1140232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Fileless Malware</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Malware that operates in memory, rather than being installed on disk. It exploits legitimate software and processes, making it harder to detect.</a:t>
            </a:r>
          </a:p>
        </p:txBody>
      </p:sp>
      <p:sp>
        <p:nvSpPr>
          <p:cNvPr name="TextBox 21" id="21"/>
          <p:cNvSpPr txBox="true"/>
          <p:nvPr/>
        </p:nvSpPr>
        <p:spPr>
          <a:xfrm rot="0">
            <a:off x="3690758" y="7058396"/>
            <a:ext cx="4509780"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Can cau</a:t>
            </a:r>
            <a:r>
              <a:rPr lang="en-US" sz="3599">
                <a:solidFill>
                  <a:srgbClr val="000000"/>
                </a:solidFill>
                <a:latin typeface="Varela Round"/>
                <a:ea typeface="Varela Round"/>
                <a:cs typeface="Varela Round"/>
                <a:sym typeface="Varela Round"/>
              </a:rPr>
              <a:t>se significant damage before detection</a:t>
            </a:r>
          </a:p>
          <a:p>
            <a:pPr algn="ctr">
              <a:lnSpc>
                <a:spcPts val="5039"/>
              </a:lnSpc>
              <a:spcBef>
                <a:spcPct val="0"/>
              </a:spcBef>
            </a:pPr>
          </a:p>
        </p:txBody>
      </p:sp>
      <p:sp>
        <p:nvSpPr>
          <p:cNvPr name="TextBox 22" id="22"/>
          <p:cNvSpPr txBox="true"/>
          <p:nvPr/>
        </p:nvSpPr>
        <p:spPr>
          <a:xfrm rot="0">
            <a:off x="8645538" y="7058396"/>
            <a:ext cx="3376976"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D</a:t>
            </a:r>
            <a:r>
              <a:rPr lang="en-US" sz="3599">
                <a:solidFill>
                  <a:srgbClr val="000000"/>
                </a:solidFill>
                <a:latin typeface="Varela Round"/>
                <a:ea typeface="Varela Round"/>
                <a:cs typeface="Varela Round"/>
                <a:sym typeface="Varela Round"/>
              </a:rPr>
              <a:t>ifficult to trace and remove</a:t>
            </a:r>
          </a:p>
          <a:p>
            <a:pPr algn="ctr">
              <a:lnSpc>
                <a:spcPts val="503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291089"/>
            <a:ext cx="9019560" cy="1514357"/>
            <a:chOff x="0" y="0"/>
            <a:chExt cx="2375522" cy="398843"/>
          </a:xfrm>
        </p:grpSpPr>
        <p:sp>
          <p:nvSpPr>
            <p:cNvPr name="Freeform 15" id="15"/>
            <p:cNvSpPr/>
            <p:nvPr/>
          </p:nvSpPr>
          <p:spPr>
            <a:xfrm flipH="false" flipV="false" rot="0">
              <a:off x="0" y="0"/>
              <a:ext cx="2375522" cy="398843"/>
            </a:xfrm>
            <a:custGeom>
              <a:avLst/>
              <a:gdLst/>
              <a:ahLst/>
              <a:cxnLst/>
              <a:rect r="r" b="b" t="t" l="l"/>
              <a:pathLst>
                <a:path h="398843" w="2375522">
                  <a:moveTo>
                    <a:pt x="85835" y="0"/>
                  </a:moveTo>
                  <a:lnTo>
                    <a:pt x="2289687" y="0"/>
                  </a:lnTo>
                  <a:cubicBezTo>
                    <a:pt x="2337092" y="0"/>
                    <a:pt x="2375522" y="38430"/>
                    <a:pt x="2375522" y="85835"/>
                  </a:cubicBezTo>
                  <a:lnTo>
                    <a:pt x="2375522" y="313008"/>
                  </a:lnTo>
                  <a:cubicBezTo>
                    <a:pt x="2375522" y="335773"/>
                    <a:pt x="2366479" y="357605"/>
                    <a:pt x="2350382" y="373703"/>
                  </a:cubicBezTo>
                  <a:cubicBezTo>
                    <a:pt x="2334284" y="389800"/>
                    <a:pt x="2312452" y="398843"/>
                    <a:pt x="2289687" y="398843"/>
                  </a:cubicBezTo>
                  <a:lnTo>
                    <a:pt x="85835" y="398843"/>
                  </a:lnTo>
                  <a:cubicBezTo>
                    <a:pt x="38430" y="398843"/>
                    <a:pt x="0" y="360414"/>
                    <a:pt x="0" y="313008"/>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3694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28328"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39559" y="807208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TextBox 19" id="19"/>
          <p:cNvSpPr txBox="true"/>
          <p:nvPr/>
        </p:nvSpPr>
        <p:spPr>
          <a:xfrm rot="0">
            <a:off x="2415850" y="1586861"/>
            <a:ext cx="739158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Phishing</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Not technically malware, but phishing is a form of social engineering attack that tricks users into revealing sensitive information</a:t>
            </a:r>
          </a:p>
        </p:txBody>
      </p:sp>
      <p:sp>
        <p:nvSpPr>
          <p:cNvPr name="TextBox 21" id="21"/>
          <p:cNvSpPr txBox="true"/>
          <p:nvPr/>
        </p:nvSpPr>
        <p:spPr>
          <a:xfrm rot="0">
            <a:off x="3476444" y="7468828"/>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Often the entry point for other malware</a:t>
            </a:r>
          </a:p>
        </p:txBody>
      </p:sp>
      <p:sp>
        <p:nvSpPr>
          <p:cNvPr name="TextBox 22" id="22"/>
          <p:cNvSpPr txBox="true"/>
          <p:nvPr/>
        </p:nvSpPr>
        <p:spPr>
          <a:xfrm rot="0">
            <a:off x="3476444" y="7999054"/>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Leads to data breaches and financial loss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24130" y="5537866"/>
            <a:ext cx="4395259" cy="2857438"/>
            <a:chOff x="0" y="0"/>
            <a:chExt cx="1157599" cy="752576"/>
          </a:xfrm>
        </p:grpSpPr>
        <p:sp>
          <p:nvSpPr>
            <p:cNvPr name="Freeform 3" id="3"/>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4" id="4"/>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19559" y="5300980"/>
            <a:ext cx="3606874" cy="3347720"/>
          </a:xfrm>
          <a:prstGeom prst="rect">
            <a:avLst/>
          </a:prstGeom>
        </p:spPr>
        <p:txBody>
          <a:bodyPr anchor="t" rtlCol="false" tIns="0" lIns="0" bIns="0" rIns="0">
            <a:spAutoFit/>
          </a:bodyPr>
          <a:lstStyle/>
          <a:p>
            <a:pPr algn="ctr">
              <a:lnSpc>
                <a:spcPts val="4480"/>
              </a:lnSpc>
            </a:pPr>
          </a:p>
          <a:p>
            <a:pPr algn="ctr">
              <a:lnSpc>
                <a:spcPts val="4480"/>
              </a:lnSpc>
            </a:pPr>
            <a:r>
              <a:rPr lang="en-US" sz="3200">
                <a:solidFill>
                  <a:srgbClr val="FFFFFF"/>
                </a:solidFill>
                <a:latin typeface="Varela Round"/>
                <a:ea typeface="Varela Round"/>
                <a:cs typeface="Varela Round"/>
                <a:sym typeface="Varela Round"/>
              </a:rPr>
              <a:t>Malware comes in various forms, each with unique attacks</a:t>
            </a:r>
          </a:p>
          <a:p>
            <a:pPr algn="ctr">
              <a:lnSpc>
                <a:spcPts val="4480"/>
              </a:lnSpc>
            </a:pPr>
          </a:p>
        </p:txBody>
      </p:sp>
      <p:grpSp>
        <p:nvGrpSpPr>
          <p:cNvPr name="Group 6" id="6"/>
          <p:cNvGrpSpPr/>
          <p:nvPr/>
        </p:nvGrpSpPr>
        <p:grpSpPr>
          <a:xfrm rot="0">
            <a:off x="1028700" y="6471155"/>
            <a:ext cx="990859" cy="9908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01</a:t>
              </a:r>
            </a:p>
          </p:txBody>
        </p:sp>
      </p:grpSp>
      <p:grpSp>
        <p:nvGrpSpPr>
          <p:cNvPr name="Group 9" id="9"/>
          <p:cNvGrpSpPr/>
          <p:nvPr/>
        </p:nvGrpSpPr>
        <p:grpSpPr>
          <a:xfrm rot="0">
            <a:off x="6638248" y="5537866"/>
            <a:ext cx="4395259" cy="2857438"/>
            <a:chOff x="0" y="0"/>
            <a:chExt cx="1157599" cy="752576"/>
          </a:xfrm>
        </p:grpSpPr>
        <p:sp>
          <p:nvSpPr>
            <p:cNvPr name="Freeform 10" id="10"/>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1" id="11"/>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142818" y="6471155"/>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02</a:t>
              </a:r>
            </a:p>
          </p:txBody>
        </p:sp>
      </p:grpSp>
      <p:grpSp>
        <p:nvGrpSpPr>
          <p:cNvPr name="Group 15" id="15"/>
          <p:cNvGrpSpPr/>
          <p:nvPr/>
        </p:nvGrpSpPr>
        <p:grpSpPr>
          <a:xfrm rot="0">
            <a:off x="11752366" y="5537866"/>
            <a:ext cx="4395259" cy="2857438"/>
            <a:chOff x="0" y="0"/>
            <a:chExt cx="1157599" cy="752576"/>
          </a:xfrm>
        </p:grpSpPr>
        <p:sp>
          <p:nvSpPr>
            <p:cNvPr name="Freeform 16" id="16"/>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7" id="17"/>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256936" y="6471155"/>
            <a:ext cx="990859" cy="9908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03</a:t>
              </a:r>
            </a:p>
          </p:txBody>
        </p:sp>
      </p:grpSp>
      <p:grpSp>
        <p:nvGrpSpPr>
          <p:cNvPr name="Group 21" id="21"/>
          <p:cNvGrpSpPr/>
          <p:nvPr/>
        </p:nvGrpSpPr>
        <p:grpSpPr>
          <a:xfrm rot="0">
            <a:off x="1028700" y="9258300"/>
            <a:ext cx="17802206" cy="1623720"/>
            <a:chOff x="0" y="0"/>
            <a:chExt cx="4688647" cy="427646"/>
          </a:xfrm>
        </p:grpSpPr>
        <p:sp>
          <p:nvSpPr>
            <p:cNvPr name="Freeform 22" id="22"/>
            <p:cNvSpPr/>
            <p:nvPr/>
          </p:nvSpPr>
          <p:spPr>
            <a:xfrm flipH="false" flipV="false" rot="0">
              <a:off x="0" y="0"/>
              <a:ext cx="4688647" cy="427646"/>
            </a:xfrm>
            <a:custGeom>
              <a:avLst/>
              <a:gdLst/>
              <a:ahLst/>
              <a:cxnLst/>
              <a:rect r="r" b="b" t="t" l="l"/>
              <a:pathLst>
                <a:path h="427646" w="4688647">
                  <a:moveTo>
                    <a:pt x="21744" y="0"/>
                  </a:moveTo>
                  <a:lnTo>
                    <a:pt x="4666902" y="0"/>
                  </a:lnTo>
                  <a:cubicBezTo>
                    <a:pt x="4672669" y="0"/>
                    <a:pt x="4678200" y="2291"/>
                    <a:pt x="4682278" y="6369"/>
                  </a:cubicBezTo>
                  <a:cubicBezTo>
                    <a:pt x="4686356" y="10447"/>
                    <a:pt x="4688647" y="15977"/>
                    <a:pt x="4688647" y="21744"/>
                  </a:cubicBezTo>
                  <a:lnTo>
                    <a:pt x="4688647" y="405902"/>
                  </a:lnTo>
                  <a:cubicBezTo>
                    <a:pt x="4688647" y="411669"/>
                    <a:pt x="4686356" y="417200"/>
                    <a:pt x="4682278" y="421278"/>
                  </a:cubicBezTo>
                  <a:cubicBezTo>
                    <a:pt x="4678200" y="425355"/>
                    <a:pt x="4672669" y="427646"/>
                    <a:pt x="4666902" y="427646"/>
                  </a:cubicBezTo>
                  <a:lnTo>
                    <a:pt x="21744" y="427646"/>
                  </a:lnTo>
                  <a:cubicBezTo>
                    <a:pt x="15977" y="427646"/>
                    <a:pt x="10447" y="425355"/>
                    <a:pt x="6369" y="421278"/>
                  </a:cubicBezTo>
                  <a:cubicBezTo>
                    <a:pt x="2291" y="417200"/>
                    <a:pt x="0" y="411669"/>
                    <a:pt x="0" y="405902"/>
                  </a:cubicBezTo>
                  <a:lnTo>
                    <a:pt x="0" y="21744"/>
                  </a:lnTo>
                  <a:cubicBezTo>
                    <a:pt x="0" y="15977"/>
                    <a:pt x="2291" y="10447"/>
                    <a:pt x="6369" y="6369"/>
                  </a:cubicBezTo>
                  <a:cubicBezTo>
                    <a:pt x="10447" y="2291"/>
                    <a:pt x="15977" y="0"/>
                    <a:pt x="21744" y="0"/>
                  </a:cubicBezTo>
                  <a:close/>
                </a:path>
              </a:pathLst>
            </a:custGeom>
            <a:solidFill>
              <a:srgbClr val="FFFFFF"/>
            </a:solidFill>
          </p:spPr>
        </p:sp>
        <p:sp>
          <p:nvSpPr>
            <p:cNvPr name="TextBox 23" id="23"/>
            <p:cNvSpPr txBox="true"/>
            <p:nvPr/>
          </p:nvSpPr>
          <p:spPr>
            <a:xfrm>
              <a:off x="0" y="-38100"/>
              <a:ext cx="4688647" cy="46574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4726727" y="2429881"/>
            <a:ext cx="842274" cy="843808"/>
          </a:xfrm>
          <a:custGeom>
            <a:avLst/>
            <a:gdLst/>
            <a:ahLst/>
            <a:cxnLst/>
            <a:rect r="r" b="b" t="t" l="l"/>
            <a:pathLst>
              <a:path h="843808" w="842274">
                <a:moveTo>
                  <a:pt x="0" y="0"/>
                </a:moveTo>
                <a:lnTo>
                  <a:pt x="842273" y="0"/>
                </a:lnTo>
                <a:lnTo>
                  <a:pt x="842273"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959542" y="785182"/>
            <a:ext cx="4959847" cy="4133206"/>
          </a:xfrm>
          <a:custGeom>
            <a:avLst/>
            <a:gdLst/>
            <a:ahLst/>
            <a:cxnLst/>
            <a:rect r="r" b="b" t="t" l="l"/>
            <a:pathLst>
              <a:path h="4133206" w="4959847">
                <a:moveTo>
                  <a:pt x="0" y="0"/>
                </a:moveTo>
                <a:lnTo>
                  <a:pt x="4959846" y="0"/>
                </a:lnTo>
                <a:lnTo>
                  <a:pt x="4959846" y="4133206"/>
                </a:lnTo>
                <a:lnTo>
                  <a:pt x="0" y="4133206"/>
                </a:lnTo>
                <a:lnTo>
                  <a:pt x="0" y="0"/>
                </a:lnTo>
                <a:close/>
              </a:path>
            </a:pathLst>
          </a:custGeom>
          <a:blipFill>
            <a:blip r:embed="rId4"/>
            <a:stretch>
              <a:fillRect l="-2721" t="-32000" r="-59096" b="-3109"/>
            </a:stretch>
          </a:blipFill>
        </p:spPr>
      </p:sp>
      <p:sp>
        <p:nvSpPr>
          <p:cNvPr name="TextBox 26" id="26"/>
          <p:cNvSpPr txBox="true"/>
          <p:nvPr/>
        </p:nvSpPr>
        <p:spPr>
          <a:xfrm rot="0">
            <a:off x="6638248" y="1562100"/>
            <a:ext cx="10621052" cy="3112770"/>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The Importance of Protection</a:t>
            </a:r>
          </a:p>
        </p:txBody>
      </p:sp>
      <p:sp>
        <p:nvSpPr>
          <p:cNvPr name="TextBox 27" id="27"/>
          <p:cNvSpPr txBox="true"/>
          <p:nvPr/>
        </p:nvSpPr>
        <p:spPr>
          <a:xfrm rot="0">
            <a:off x="7234639" y="5954395"/>
            <a:ext cx="3202475" cy="2040890"/>
          </a:xfrm>
          <a:prstGeom prst="rect">
            <a:avLst/>
          </a:prstGeom>
        </p:spPr>
        <p:txBody>
          <a:bodyPr anchor="t" rtlCol="false" tIns="0" lIns="0" bIns="0" rIns="0">
            <a:spAutoFit/>
          </a:bodyPr>
          <a:lstStyle/>
          <a:p>
            <a:pPr algn="ctr">
              <a:lnSpc>
                <a:spcPts val="4059"/>
              </a:lnSpc>
            </a:pPr>
            <a:r>
              <a:rPr lang="en-US" sz="2899">
                <a:solidFill>
                  <a:srgbClr val="FFFFFF"/>
                </a:solidFill>
                <a:latin typeface="Varela Round"/>
                <a:ea typeface="Varela Round"/>
                <a:cs typeface="Varela Round"/>
                <a:sym typeface="Varela Round"/>
              </a:rPr>
              <a:t>To prevent it, use strong antivirus software, keep systems updated</a:t>
            </a:r>
          </a:p>
        </p:txBody>
      </p:sp>
      <p:sp>
        <p:nvSpPr>
          <p:cNvPr name="TextBox 28" id="28"/>
          <p:cNvSpPr txBox="true"/>
          <p:nvPr/>
        </p:nvSpPr>
        <p:spPr>
          <a:xfrm rot="0">
            <a:off x="12267321" y="5954395"/>
            <a:ext cx="3365347" cy="2223770"/>
          </a:xfrm>
          <a:prstGeom prst="rect">
            <a:avLst/>
          </a:prstGeom>
        </p:spPr>
        <p:txBody>
          <a:bodyPr anchor="t" rtlCol="false" tIns="0" lIns="0" bIns="0" rIns="0">
            <a:spAutoFit/>
          </a:bodyPr>
          <a:lstStyle/>
          <a:p>
            <a:pPr algn="ctr">
              <a:lnSpc>
                <a:spcPts val="4480"/>
              </a:lnSpc>
            </a:pPr>
            <a:r>
              <a:rPr lang="en-US" sz="3200">
                <a:solidFill>
                  <a:srgbClr val="FFFFFF"/>
                </a:solidFill>
                <a:latin typeface="Varela Round"/>
                <a:ea typeface="Varela Round"/>
                <a:cs typeface="Varela Round"/>
                <a:sym typeface="Varela Round"/>
              </a:rPr>
              <a:t>Vigilance is key for both companies and individuals.</a:t>
            </a:r>
          </a:p>
        </p:txBody>
      </p:sp>
      <p:sp>
        <p:nvSpPr>
          <p:cNvPr name="TextBox 29" id="29"/>
          <p:cNvSpPr txBox="true"/>
          <p:nvPr/>
        </p:nvSpPr>
        <p:spPr>
          <a:xfrm rot="0">
            <a:off x="1636028" y="3837304"/>
            <a:ext cx="3606874" cy="837566"/>
          </a:xfrm>
          <a:prstGeom prst="rect">
            <a:avLst/>
          </a:prstGeom>
        </p:spPr>
        <p:txBody>
          <a:bodyPr anchor="t" rtlCol="false" tIns="0" lIns="0" bIns="0" rIns="0">
            <a:spAutoFit/>
          </a:bodyPr>
          <a:lstStyle/>
          <a:p>
            <a:pPr algn="ctr" rtl="true">
              <a:lnSpc>
                <a:spcPts val="6859"/>
              </a:lnSpc>
            </a:pPr>
            <a:r>
              <a:rPr lang="ar-EG" sz="4899">
                <a:solidFill>
                  <a:srgbClr val="FFFFFF"/>
                </a:solidFill>
                <a:latin typeface="Varela Round"/>
                <a:ea typeface="Varela Round"/>
                <a:cs typeface="Varela Round"/>
                <a:sym typeface="Varela Round"/>
                <a:rtl val="true"/>
              </a:rPr>
              <a:t>اصحى ليغفلونا</a:t>
            </a:r>
          </a:p>
        </p:txBody>
      </p:sp>
      <p:sp>
        <p:nvSpPr>
          <p:cNvPr name="TextBox 30" id="30"/>
          <p:cNvSpPr txBox="true"/>
          <p:nvPr/>
        </p:nvSpPr>
        <p:spPr>
          <a:xfrm rot="0">
            <a:off x="6977435" y="9539299"/>
            <a:ext cx="4333131" cy="53086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745545"/>
            <a:ext cx="4977060" cy="1158737"/>
          </a:xfrm>
          <a:prstGeom prst="rect">
            <a:avLst/>
          </a:prstGeom>
        </p:spPr>
        <p:txBody>
          <a:bodyPr anchor="t" rtlCol="false" tIns="0" lIns="0" bIns="0" rIns="0">
            <a:spAutoFit/>
          </a:bodyPr>
          <a:lstStyle/>
          <a:p>
            <a:pPr algn="l">
              <a:lnSpc>
                <a:spcPts val="8034"/>
              </a:lnSpc>
            </a:pPr>
            <a:r>
              <a:rPr lang="en-US" sz="10042">
                <a:solidFill>
                  <a:srgbClr val="FFFFFF"/>
                </a:solidFill>
                <a:latin typeface="Squada One"/>
                <a:ea typeface="Squada One"/>
                <a:cs typeface="Squada One"/>
                <a:sym typeface="Squada One"/>
              </a:rPr>
              <a:t>MALWARE</a:t>
            </a:r>
          </a:p>
        </p:txBody>
      </p:sp>
      <p:grpSp>
        <p:nvGrpSpPr>
          <p:cNvPr name="Group 3" id="3"/>
          <p:cNvGrpSpPr/>
          <p:nvPr/>
        </p:nvGrpSpPr>
        <p:grpSpPr>
          <a:xfrm rot="0">
            <a:off x="2473531" y="5066208"/>
            <a:ext cx="12138276" cy="1215777"/>
            <a:chOff x="0" y="0"/>
            <a:chExt cx="3196912" cy="320205"/>
          </a:xfrm>
        </p:grpSpPr>
        <p:sp>
          <p:nvSpPr>
            <p:cNvPr name="Freeform 4" id="4"/>
            <p:cNvSpPr/>
            <p:nvPr/>
          </p:nvSpPr>
          <p:spPr>
            <a:xfrm flipH="false" flipV="false" rot="0">
              <a:off x="0" y="0"/>
              <a:ext cx="3196912" cy="320205"/>
            </a:xfrm>
            <a:custGeom>
              <a:avLst/>
              <a:gdLst/>
              <a:ahLst/>
              <a:cxnLst/>
              <a:rect r="r" b="b" t="t" l="l"/>
              <a:pathLst>
                <a:path h="320205" w="3196912">
                  <a:moveTo>
                    <a:pt x="63781" y="0"/>
                  </a:moveTo>
                  <a:lnTo>
                    <a:pt x="3133131" y="0"/>
                  </a:lnTo>
                  <a:cubicBezTo>
                    <a:pt x="3168356" y="0"/>
                    <a:pt x="3196912" y="28556"/>
                    <a:pt x="3196912" y="63781"/>
                  </a:cubicBezTo>
                  <a:lnTo>
                    <a:pt x="3196912" y="256424"/>
                  </a:lnTo>
                  <a:cubicBezTo>
                    <a:pt x="3196912" y="273339"/>
                    <a:pt x="3190192" y="289562"/>
                    <a:pt x="3178231" y="301524"/>
                  </a:cubicBezTo>
                  <a:cubicBezTo>
                    <a:pt x="3166270" y="313485"/>
                    <a:pt x="3150047" y="320205"/>
                    <a:pt x="3133131" y="320205"/>
                  </a:cubicBezTo>
                  <a:lnTo>
                    <a:pt x="63781" y="320205"/>
                  </a:lnTo>
                  <a:cubicBezTo>
                    <a:pt x="46865" y="320205"/>
                    <a:pt x="30642" y="313485"/>
                    <a:pt x="18681" y="301524"/>
                  </a:cubicBezTo>
                  <a:cubicBezTo>
                    <a:pt x="6720" y="289562"/>
                    <a:pt x="0" y="273339"/>
                    <a:pt x="0" y="256424"/>
                  </a:cubicBezTo>
                  <a:lnTo>
                    <a:pt x="0" y="63781"/>
                  </a:lnTo>
                  <a:cubicBezTo>
                    <a:pt x="0" y="46865"/>
                    <a:pt x="6720" y="30642"/>
                    <a:pt x="18681" y="18681"/>
                  </a:cubicBezTo>
                  <a:cubicBezTo>
                    <a:pt x="30642" y="6720"/>
                    <a:pt x="46865" y="0"/>
                    <a:pt x="63781" y="0"/>
                  </a:cubicBezTo>
                  <a:close/>
                </a:path>
              </a:pathLst>
            </a:custGeom>
            <a:solidFill>
              <a:srgbClr val="FFFFFF"/>
            </a:solidFill>
          </p:spPr>
        </p:sp>
        <p:sp>
          <p:nvSpPr>
            <p:cNvPr name="TextBox 5" id="5"/>
            <p:cNvSpPr txBox="true"/>
            <p:nvPr/>
          </p:nvSpPr>
          <p:spPr>
            <a:xfrm>
              <a:off x="0" y="-38100"/>
              <a:ext cx="3196912" cy="35830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716250" y="7715250"/>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43734" y="5066208"/>
            <a:ext cx="1215777" cy="12157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066638" y="802283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546662" y="6830931"/>
            <a:ext cx="4469772" cy="1791256"/>
          </a:xfrm>
          <a:prstGeom prst="rect">
            <a:avLst/>
          </a:prstGeom>
        </p:spPr>
        <p:txBody>
          <a:bodyPr anchor="t" rtlCol="false" tIns="0" lIns="0" bIns="0" rIns="0">
            <a:spAutoFit/>
          </a:bodyPr>
          <a:lstStyle/>
          <a:p>
            <a:pPr algn="ctr" marL="0" indent="0" lvl="0">
              <a:lnSpc>
                <a:spcPts val="6608"/>
              </a:lnSpc>
              <a:spcBef>
                <a:spcPct val="0"/>
              </a:spcBef>
            </a:pPr>
            <a:r>
              <a:rPr lang="en-US" sz="8260" strike="noStrike" u="none">
                <a:solidFill>
                  <a:srgbClr val="FFFFFF"/>
                </a:solidFill>
                <a:latin typeface="Squada One"/>
                <a:ea typeface="Squada One"/>
                <a:cs typeface="Squada One"/>
                <a:sym typeface="Squada One"/>
              </a:rPr>
              <a:t>PREVENTION STRATEGY</a:t>
            </a:r>
          </a:p>
        </p:txBody>
      </p:sp>
      <p:grpSp>
        <p:nvGrpSpPr>
          <p:cNvPr name="Group 14" id="14"/>
          <p:cNvGrpSpPr/>
          <p:nvPr/>
        </p:nvGrpSpPr>
        <p:grpSpPr>
          <a:xfrm rot="0">
            <a:off x="7928223" y="5066208"/>
            <a:ext cx="1215777" cy="12157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322383" y="5066208"/>
            <a:ext cx="1215777" cy="12157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671809" y="3660687"/>
            <a:ext cx="4516925" cy="1157870"/>
          </a:xfrm>
          <a:prstGeom prst="rect">
            <a:avLst/>
          </a:prstGeom>
        </p:spPr>
        <p:txBody>
          <a:bodyPr anchor="t" rtlCol="false" tIns="0" lIns="0" bIns="0" rIns="0">
            <a:spAutoFit/>
          </a:bodyPr>
          <a:lstStyle/>
          <a:p>
            <a:pPr algn="ctr" marL="0" indent="0" lvl="0">
              <a:lnSpc>
                <a:spcPts val="8034"/>
              </a:lnSpc>
              <a:spcBef>
                <a:spcPct val="0"/>
              </a:spcBef>
            </a:pPr>
            <a:r>
              <a:rPr lang="en-US" sz="10042" strike="noStrike" u="none">
                <a:solidFill>
                  <a:srgbClr val="FFFFFF"/>
                </a:solidFill>
                <a:latin typeface="Squada One"/>
                <a:ea typeface="Squada One"/>
                <a:cs typeface="Squada One"/>
                <a:sym typeface="Squada One"/>
              </a:rPr>
              <a:t>SIEM </a:t>
            </a:r>
          </a:p>
        </p:txBody>
      </p:sp>
      <p:sp>
        <p:nvSpPr>
          <p:cNvPr name="TextBox 21" id="21"/>
          <p:cNvSpPr txBox="true"/>
          <p:nvPr/>
        </p:nvSpPr>
        <p:spPr>
          <a:xfrm rot="0">
            <a:off x="6928118" y="561975"/>
            <a:ext cx="4431764"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22" id="22"/>
          <p:cNvSpPr txBox="true"/>
          <p:nvPr/>
        </p:nvSpPr>
        <p:spPr>
          <a:xfrm rot="0">
            <a:off x="2222737" y="8799964"/>
            <a:ext cx="12389070" cy="1251585"/>
          </a:xfrm>
          <a:prstGeom prst="rect">
            <a:avLst/>
          </a:prstGeom>
        </p:spPr>
        <p:txBody>
          <a:bodyPr anchor="t" rtlCol="false" tIns="0" lIns="0" bIns="0" rIns="0">
            <a:spAutoFit/>
          </a:bodyPr>
          <a:lstStyle/>
          <a:p>
            <a:pPr algn="ctr">
              <a:lnSpc>
                <a:spcPts val="5040"/>
              </a:lnSpc>
            </a:pPr>
            <a:r>
              <a:rPr lang="en-US" sz="3600">
                <a:solidFill>
                  <a:srgbClr val="FFFFFF"/>
                </a:solidFill>
                <a:latin typeface="Varela Round"/>
                <a:ea typeface="Varela Round"/>
                <a:cs typeface="Varela Round"/>
                <a:sym typeface="Varela Round"/>
              </a:rPr>
              <a:t>Analyze different types of malware, develop a prevention strategy, and </a:t>
            </a:r>
            <a:r>
              <a:rPr lang="en-US" sz="3600">
                <a:solidFill>
                  <a:srgbClr val="FFFFFF"/>
                </a:solidFill>
                <a:latin typeface="Varela Round"/>
                <a:ea typeface="Varela Round"/>
                <a:cs typeface="Varela Round"/>
                <a:sym typeface="Varela Round"/>
              </a:rPr>
              <a:t>implement SIEM for monitoring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62392"/>
            <a:ext cx="10363939" cy="4529450"/>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a:p>
            <a:pPr algn="l">
              <a:lnSpc>
                <a:spcPts val="16729"/>
              </a:lnSpc>
            </a:pPr>
            <a:r>
              <a:rPr lang="en-US" sz="20912">
                <a:solidFill>
                  <a:srgbClr val="FFFFFF"/>
                </a:solidFill>
                <a:latin typeface="Squada One"/>
                <a:ea typeface="Squada One"/>
                <a:cs typeface="Squada One"/>
                <a:sym typeface="Squada One"/>
              </a:rPr>
              <a:t>ANALYSIS</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368635" y="1587141"/>
            <a:ext cx="5504701" cy="5504701"/>
          </a:xfrm>
          <a:custGeom>
            <a:avLst/>
            <a:gdLst/>
            <a:ahLst/>
            <a:cxnLst/>
            <a:rect r="r" b="b" t="t" l="l"/>
            <a:pathLst>
              <a:path h="5504701" w="5504701">
                <a:moveTo>
                  <a:pt x="0" y="0"/>
                </a:moveTo>
                <a:lnTo>
                  <a:pt x="5504701" y="0"/>
                </a:lnTo>
                <a:lnTo>
                  <a:pt x="5504701" y="5504701"/>
                </a:lnTo>
                <a:lnTo>
                  <a:pt x="0" y="5504701"/>
                </a:lnTo>
                <a:lnTo>
                  <a:pt x="0" y="0"/>
                </a:lnTo>
                <a:close/>
              </a:path>
            </a:pathLst>
          </a:custGeom>
          <a:blipFill>
            <a:blip r:embed="rId2"/>
            <a:stretch>
              <a:fillRect l="0" t="0" r="0" b="0"/>
            </a:stretch>
          </a:blipFill>
        </p:spPr>
      </p:sp>
      <p:grpSp>
        <p:nvGrpSpPr>
          <p:cNvPr name="Group 13" id="13"/>
          <p:cNvGrpSpPr/>
          <p:nvPr/>
        </p:nvGrpSpPr>
        <p:grpSpPr>
          <a:xfrm rot="0">
            <a:off x="14770598" y="5324475"/>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8542669" y="8322498"/>
            <a:ext cx="8716631" cy="795020"/>
          </a:xfrm>
          <a:prstGeom prst="rect">
            <a:avLst/>
          </a:prstGeom>
        </p:spPr>
        <p:txBody>
          <a:bodyPr anchor="t" rtlCol="false" tIns="0" lIns="0" bIns="0" rIns="0">
            <a:spAutoFit/>
          </a:bodyPr>
          <a:lstStyle/>
          <a:p>
            <a:pPr algn="ctr">
              <a:lnSpc>
                <a:spcPts val="6579"/>
              </a:lnSpc>
            </a:pPr>
            <a:r>
              <a:rPr lang="en-US" sz="4699">
                <a:solidFill>
                  <a:srgbClr val="FFFFFF"/>
                </a:solidFill>
                <a:latin typeface="Varela Round"/>
                <a:ea typeface="Varela Round"/>
                <a:cs typeface="Varela Round"/>
                <a:sym typeface="Varela Round"/>
              </a:rPr>
              <a:t>Let’s understand the enemy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433" y="3473439"/>
            <a:ext cx="14563315" cy="6338753"/>
            <a:chOff x="0" y="0"/>
            <a:chExt cx="3835605" cy="1669466"/>
          </a:xfrm>
        </p:grpSpPr>
        <p:sp>
          <p:nvSpPr>
            <p:cNvPr name="Freeform 3" id="3"/>
            <p:cNvSpPr/>
            <p:nvPr/>
          </p:nvSpPr>
          <p:spPr>
            <a:xfrm flipH="false" flipV="false" rot="0">
              <a:off x="0" y="0"/>
              <a:ext cx="3835605" cy="1669466"/>
            </a:xfrm>
            <a:custGeom>
              <a:avLst/>
              <a:gdLst/>
              <a:ahLst/>
              <a:cxnLst/>
              <a:rect r="r" b="b" t="t" l="l"/>
              <a:pathLst>
                <a:path h="1669466" w="3835605">
                  <a:moveTo>
                    <a:pt x="53160" y="0"/>
                  </a:moveTo>
                  <a:lnTo>
                    <a:pt x="3782445" y="0"/>
                  </a:lnTo>
                  <a:cubicBezTo>
                    <a:pt x="3796544" y="0"/>
                    <a:pt x="3810065" y="5601"/>
                    <a:pt x="3820035" y="15570"/>
                  </a:cubicBezTo>
                  <a:cubicBezTo>
                    <a:pt x="3830005" y="25540"/>
                    <a:pt x="3835605" y="39061"/>
                    <a:pt x="3835605" y="53160"/>
                  </a:cubicBezTo>
                  <a:lnTo>
                    <a:pt x="3835605" y="1616305"/>
                  </a:lnTo>
                  <a:cubicBezTo>
                    <a:pt x="3835605" y="1630404"/>
                    <a:pt x="3830005" y="1643926"/>
                    <a:pt x="3820035" y="1653895"/>
                  </a:cubicBezTo>
                  <a:cubicBezTo>
                    <a:pt x="3810065" y="1663865"/>
                    <a:pt x="3796544" y="1669466"/>
                    <a:pt x="3782445" y="1669466"/>
                  </a:cubicBezTo>
                  <a:lnTo>
                    <a:pt x="53160" y="1669466"/>
                  </a:lnTo>
                  <a:cubicBezTo>
                    <a:pt x="39061" y="1669466"/>
                    <a:pt x="25540" y="1663865"/>
                    <a:pt x="15570" y="1653895"/>
                  </a:cubicBezTo>
                  <a:cubicBezTo>
                    <a:pt x="5601" y="1643926"/>
                    <a:pt x="0" y="1630404"/>
                    <a:pt x="0" y="1616305"/>
                  </a:cubicBezTo>
                  <a:lnTo>
                    <a:pt x="0" y="53160"/>
                  </a:lnTo>
                  <a:cubicBezTo>
                    <a:pt x="0" y="39061"/>
                    <a:pt x="5601" y="25540"/>
                    <a:pt x="15570" y="15570"/>
                  </a:cubicBezTo>
                  <a:cubicBezTo>
                    <a:pt x="25540" y="5601"/>
                    <a:pt x="39061" y="0"/>
                    <a:pt x="53160" y="0"/>
                  </a:cubicBezTo>
                  <a:close/>
                </a:path>
              </a:pathLst>
            </a:custGeom>
            <a:solidFill>
              <a:srgbClr val="FFFFFF"/>
            </a:solidFill>
          </p:spPr>
        </p:sp>
        <p:sp>
          <p:nvSpPr>
            <p:cNvPr name="TextBox 4" id="4"/>
            <p:cNvSpPr txBox="true"/>
            <p:nvPr/>
          </p:nvSpPr>
          <p:spPr>
            <a:xfrm>
              <a:off x="0" y="-38100"/>
              <a:ext cx="3835605" cy="170756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6" id="6"/>
          <p:cNvGrpSpPr/>
          <p:nvPr/>
        </p:nvGrpSpPr>
        <p:grpSpPr>
          <a:xfrm rot="0">
            <a:off x="17259300" y="1028700"/>
            <a:ext cx="4079441" cy="4079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50741" y="1028700"/>
            <a:ext cx="4079441" cy="4079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21894" y="7524822"/>
            <a:ext cx="6422106" cy="1703861"/>
            <a:chOff x="0" y="0"/>
            <a:chExt cx="1691419" cy="448754"/>
          </a:xfrm>
        </p:grpSpPr>
        <p:sp>
          <p:nvSpPr>
            <p:cNvPr name="Freeform 13" id="13"/>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4" id="14"/>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484090" y="7524822"/>
            <a:ext cx="6422106" cy="1703861"/>
            <a:chOff x="0" y="0"/>
            <a:chExt cx="1691419" cy="448754"/>
          </a:xfrm>
        </p:grpSpPr>
        <p:sp>
          <p:nvSpPr>
            <p:cNvPr name="Freeform 16" id="16"/>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7" id="17"/>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922304" y="7664517"/>
            <a:ext cx="6021285" cy="1424470"/>
            <a:chOff x="0" y="0"/>
            <a:chExt cx="1585853" cy="375169"/>
          </a:xfrm>
        </p:grpSpPr>
        <p:sp>
          <p:nvSpPr>
            <p:cNvPr name="Freeform 19" id="19"/>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0" id="20"/>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684500" y="7664517"/>
            <a:ext cx="6021285" cy="1424470"/>
            <a:chOff x="0" y="0"/>
            <a:chExt cx="1585853" cy="375169"/>
          </a:xfrm>
        </p:grpSpPr>
        <p:sp>
          <p:nvSpPr>
            <p:cNvPr name="Freeform 22" id="22"/>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3" id="23"/>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411883" y="3895771"/>
            <a:ext cx="2747045" cy="2747045"/>
          </a:xfrm>
          <a:custGeom>
            <a:avLst/>
            <a:gdLst/>
            <a:ahLst/>
            <a:cxnLst/>
            <a:rect r="r" b="b" t="t" l="l"/>
            <a:pathLst>
              <a:path h="2747045" w="2747045">
                <a:moveTo>
                  <a:pt x="0" y="0"/>
                </a:moveTo>
                <a:lnTo>
                  <a:pt x="2747045" y="0"/>
                </a:lnTo>
                <a:lnTo>
                  <a:pt x="2747045" y="2747045"/>
                </a:lnTo>
                <a:lnTo>
                  <a:pt x="0" y="2747045"/>
                </a:lnTo>
                <a:lnTo>
                  <a:pt x="0" y="0"/>
                </a:lnTo>
                <a:close/>
              </a:path>
            </a:pathLst>
          </a:custGeom>
          <a:blipFill>
            <a:blip r:embed="rId2"/>
            <a:stretch>
              <a:fillRect l="0" t="0" r="0" b="0"/>
            </a:stretch>
          </a:blipFill>
        </p:spPr>
      </p:sp>
      <p:sp>
        <p:nvSpPr>
          <p:cNvPr name="TextBox 25" id="25"/>
          <p:cNvSpPr txBox="true"/>
          <p:nvPr/>
        </p:nvSpPr>
        <p:spPr>
          <a:xfrm rot="0">
            <a:off x="1810859" y="1873349"/>
            <a:ext cx="14666282"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What’s the Malware Analysis</a:t>
            </a:r>
          </a:p>
        </p:txBody>
      </p:sp>
      <p:sp>
        <p:nvSpPr>
          <p:cNvPr name="TextBox 26" id="26"/>
          <p:cNvSpPr txBox="true"/>
          <p:nvPr/>
        </p:nvSpPr>
        <p:spPr>
          <a:xfrm rot="0">
            <a:off x="3446263" y="7872561"/>
            <a:ext cx="4973368"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Static Analysis</a:t>
            </a:r>
          </a:p>
        </p:txBody>
      </p:sp>
      <p:sp>
        <p:nvSpPr>
          <p:cNvPr name="TextBox 27" id="27"/>
          <p:cNvSpPr txBox="true"/>
          <p:nvPr/>
        </p:nvSpPr>
        <p:spPr>
          <a:xfrm rot="0">
            <a:off x="9718598" y="7872561"/>
            <a:ext cx="5953091"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Dynamic Analysis</a:t>
            </a:r>
          </a:p>
        </p:txBody>
      </p:sp>
      <p:sp>
        <p:nvSpPr>
          <p:cNvPr name="TextBox 28" id="28"/>
          <p:cNvSpPr txBox="true"/>
          <p:nvPr/>
        </p:nvSpPr>
        <p:spPr>
          <a:xfrm rot="0">
            <a:off x="5158928" y="4299945"/>
            <a:ext cx="11318213" cy="2517486"/>
          </a:xfrm>
          <a:prstGeom prst="rect">
            <a:avLst/>
          </a:prstGeom>
        </p:spPr>
        <p:txBody>
          <a:bodyPr anchor="t" rtlCol="false" tIns="0" lIns="0" bIns="0" rIns="0">
            <a:spAutoFit/>
          </a:bodyPr>
          <a:lstStyle/>
          <a:p>
            <a:pPr algn="ctr">
              <a:lnSpc>
                <a:spcPts val="5072"/>
              </a:lnSpc>
              <a:spcBef>
                <a:spcPct val="0"/>
              </a:spcBef>
            </a:pPr>
            <a:r>
              <a:rPr lang="en-US" sz="3623">
                <a:solidFill>
                  <a:srgbClr val="000000"/>
                </a:solidFill>
                <a:latin typeface="Varela Round"/>
                <a:ea typeface="Varela Round"/>
                <a:cs typeface="Varela Round"/>
                <a:sym typeface="Varela Round"/>
              </a:rPr>
              <a:t>The process of studying malware to understand its origin, functionality, and impact. It helps security professionals identify how malware works and develop countermeasures.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11021" y="0"/>
            <a:ext cx="20582192" cy="10371328"/>
            <a:chOff x="0" y="0"/>
            <a:chExt cx="27442923" cy="13828437"/>
          </a:xfrm>
        </p:grpSpPr>
        <p:pic>
          <p:nvPicPr>
            <p:cNvPr name="Picture 3" id="3"/>
            <p:cNvPicPr>
              <a:picLocks noChangeAspect="true"/>
            </p:cNvPicPr>
            <p:nvPr/>
          </p:nvPicPr>
          <p:blipFill>
            <a:blip r:embed="rId2"/>
            <a:srcRect l="0" t="12184" r="0" b="12184"/>
            <a:stretch>
              <a:fillRect/>
            </a:stretch>
          </p:blipFill>
          <p:spPr>
            <a:xfrm flipH="false" flipV="false">
              <a:off x="0" y="0"/>
              <a:ext cx="27442923" cy="13828437"/>
            </a:xfrm>
            <a:prstGeom prst="rect">
              <a:avLst/>
            </a:prstGeom>
          </p:spPr>
        </p:pic>
      </p:grpSp>
      <p:grpSp>
        <p:nvGrpSpPr>
          <p:cNvPr name="Group 4" id="4"/>
          <p:cNvGrpSpPr/>
          <p:nvPr/>
        </p:nvGrpSpPr>
        <p:grpSpPr>
          <a:xfrm rot="0">
            <a:off x="1555855" y="3068421"/>
            <a:ext cx="15703445" cy="6743772"/>
            <a:chOff x="0" y="0"/>
            <a:chExt cx="4135887" cy="1776137"/>
          </a:xfrm>
        </p:grpSpPr>
        <p:sp>
          <p:nvSpPr>
            <p:cNvPr name="Freeform 5" id="5"/>
            <p:cNvSpPr/>
            <p:nvPr/>
          </p:nvSpPr>
          <p:spPr>
            <a:xfrm flipH="false" flipV="false" rot="0">
              <a:off x="0" y="0"/>
              <a:ext cx="4135887" cy="1776137"/>
            </a:xfrm>
            <a:custGeom>
              <a:avLst/>
              <a:gdLst/>
              <a:ahLst/>
              <a:cxnLst/>
              <a:rect r="r" b="b" t="t" l="l"/>
              <a:pathLst>
                <a:path h="1776137" w="4135887">
                  <a:moveTo>
                    <a:pt x="49301" y="0"/>
                  </a:moveTo>
                  <a:lnTo>
                    <a:pt x="4086586" y="0"/>
                  </a:lnTo>
                  <a:cubicBezTo>
                    <a:pt x="4113814" y="0"/>
                    <a:pt x="4135887" y="22073"/>
                    <a:pt x="4135887" y="49301"/>
                  </a:cubicBezTo>
                  <a:lnTo>
                    <a:pt x="4135887" y="1726836"/>
                  </a:lnTo>
                  <a:cubicBezTo>
                    <a:pt x="4135887" y="1739912"/>
                    <a:pt x="4130692" y="1752452"/>
                    <a:pt x="4121447" y="1761698"/>
                  </a:cubicBezTo>
                  <a:cubicBezTo>
                    <a:pt x="4112201" y="1770943"/>
                    <a:pt x="4099661" y="1776137"/>
                    <a:pt x="4086586" y="1776137"/>
                  </a:cubicBezTo>
                  <a:lnTo>
                    <a:pt x="49301" y="1776137"/>
                  </a:lnTo>
                  <a:cubicBezTo>
                    <a:pt x="36225" y="1776137"/>
                    <a:pt x="23686" y="1770943"/>
                    <a:pt x="14440" y="1761698"/>
                  </a:cubicBezTo>
                  <a:cubicBezTo>
                    <a:pt x="5194" y="1752452"/>
                    <a:pt x="0" y="1739912"/>
                    <a:pt x="0" y="1726836"/>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6" id="6"/>
            <p:cNvSpPr txBox="true"/>
            <p:nvPr/>
          </p:nvSpPr>
          <p:spPr>
            <a:xfrm>
              <a:off x="0" y="-38100"/>
              <a:ext cx="4135887" cy="181423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8" id="8"/>
          <p:cNvGrpSpPr/>
          <p:nvPr/>
        </p:nvGrpSpPr>
        <p:grpSpPr>
          <a:xfrm rot="0">
            <a:off x="17259300"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050741" y="1028700"/>
            <a:ext cx="4079441" cy="40794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202433" y="3439639"/>
            <a:ext cx="6422106" cy="1703861"/>
            <a:chOff x="0" y="0"/>
            <a:chExt cx="1691419" cy="448754"/>
          </a:xfrm>
        </p:grpSpPr>
        <p:sp>
          <p:nvSpPr>
            <p:cNvPr name="Freeform 15" id="15"/>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6" id="16"/>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932947" y="5588376"/>
            <a:ext cx="6422106" cy="1703861"/>
            <a:chOff x="0" y="0"/>
            <a:chExt cx="1691419" cy="448754"/>
          </a:xfrm>
        </p:grpSpPr>
        <p:sp>
          <p:nvSpPr>
            <p:cNvPr name="Freeform 18" id="18"/>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9" id="19"/>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2922304" y="3719030"/>
            <a:ext cx="6021285" cy="1424470"/>
            <a:chOff x="0" y="0"/>
            <a:chExt cx="1585853" cy="375169"/>
          </a:xfrm>
        </p:grpSpPr>
        <p:sp>
          <p:nvSpPr>
            <p:cNvPr name="Freeform 21" id="21"/>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2" id="22"/>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73447" y="5867767"/>
            <a:ext cx="6021285" cy="1424470"/>
            <a:chOff x="0" y="0"/>
            <a:chExt cx="1585853" cy="375169"/>
          </a:xfrm>
        </p:grpSpPr>
        <p:sp>
          <p:nvSpPr>
            <p:cNvPr name="Freeform 24" id="24"/>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5" id="25"/>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144720" y="7772472"/>
            <a:ext cx="6422106" cy="1703861"/>
            <a:chOff x="0" y="0"/>
            <a:chExt cx="1691419" cy="448754"/>
          </a:xfrm>
        </p:grpSpPr>
        <p:sp>
          <p:nvSpPr>
            <p:cNvPr name="Freeform 27" id="27"/>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28" id="28"/>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646525" y="8015277"/>
            <a:ext cx="6021285" cy="1424470"/>
            <a:chOff x="0" y="0"/>
            <a:chExt cx="1585853" cy="375169"/>
          </a:xfrm>
        </p:grpSpPr>
        <p:sp>
          <p:nvSpPr>
            <p:cNvPr name="Freeform 30" id="30"/>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31" id="31"/>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484744" y="5317489"/>
            <a:ext cx="3512453" cy="3512453"/>
          </a:xfrm>
          <a:custGeom>
            <a:avLst/>
            <a:gdLst/>
            <a:ahLst/>
            <a:cxnLst/>
            <a:rect r="r" b="b" t="t" l="l"/>
            <a:pathLst>
              <a:path h="3512453" w="3512453">
                <a:moveTo>
                  <a:pt x="0" y="0"/>
                </a:moveTo>
                <a:lnTo>
                  <a:pt x="3512453" y="0"/>
                </a:lnTo>
                <a:lnTo>
                  <a:pt x="3512453" y="3512453"/>
                </a:lnTo>
                <a:lnTo>
                  <a:pt x="0" y="3512453"/>
                </a:lnTo>
                <a:lnTo>
                  <a:pt x="0" y="0"/>
                </a:lnTo>
                <a:close/>
              </a:path>
            </a:pathLst>
          </a:custGeom>
          <a:blipFill>
            <a:blip r:embed="rId3"/>
            <a:stretch>
              <a:fillRect l="0" t="0" r="0" b="0"/>
            </a:stretch>
          </a:blipFill>
        </p:spPr>
      </p:sp>
      <p:sp>
        <p:nvSpPr>
          <p:cNvPr name="Freeform 33" id="33"/>
          <p:cNvSpPr/>
          <p:nvPr/>
        </p:nvSpPr>
        <p:spPr>
          <a:xfrm flipH="false" flipV="false" rot="0">
            <a:off x="7946514" y="7556062"/>
            <a:ext cx="2136680" cy="2136680"/>
          </a:xfrm>
          <a:custGeom>
            <a:avLst/>
            <a:gdLst/>
            <a:ahLst/>
            <a:cxnLst/>
            <a:rect r="r" b="b" t="t" l="l"/>
            <a:pathLst>
              <a:path h="2136680" w="2136680">
                <a:moveTo>
                  <a:pt x="0" y="0"/>
                </a:moveTo>
                <a:lnTo>
                  <a:pt x="2136680" y="0"/>
                </a:lnTo>
                <a:lnTo>
                  <a:pt x="2136680" y="2136680"/>
                </a:lnTo>
                <a:lnTo>
                  <a:pt x="0" y="2136680"/>
                </a:lnTo>
                <a:lnTo>
                  <a:pt x="0" y="0"/>
                </a:lnTo>
                <a:close/>
              </a:path>
            </a:pathLst>
          </a:custGeom>
          <a:blipFill>
            <a:blip r:embed="rId4"/>
            <a:stretch>
              <a:fillRect l="0" t="0" r="0" b="0"/>
            </a:stretch>
          </a:blipFill>
        </p:spPr>
      </p:sp>
      <p:sp>
        <p:nvSpPr>
          <p:cNvPr name="Freeform 34" id="34"/>
          <p:cNvSpPr/>
          <p:nvPr/>
        </p:nvSpPr>
        <p:spPr>
          <a:xfrm flipH="false" flipV="false" rot="0">
            <a:off x="12970983" y="2883231"/>
            <a:ext cx="3934201" cy="3934201"/>
          </a:xfrm>
          <a:custGeom>
            <a:avLst/>
            <a:gdLst/>
            <a:ahLst/>
            <a:cxnLst/>
            <a:rect r="r" b="b" t="t" l="l"/>
            <a:pathLst>
              <a:path h="3934201" w="3934201">
                <a:moveTo>
                  <a:pt x="0" y="0"/>
                </a:moveTo>
                <a:lnTo>
                  <a:pt x="3934201" y="0"/>
                </a:lnTo>
                <a:lnTo>
                  <a:pt x="3934201" y="3934201"/>
                </a:lnTo>
                <a:lnTo>
                  <a:pt x="0" y="3934201"/>
                </a:lnTo>
                <a:lnTo>
                  <a:pt x="0" y="0"/>
                </a:lnTo>
                <a:close/>
              </a:path>
            </a:pathLst>
          </a:custGeom>
          <a:blipFill>
            <a:blip r:embed="rId5"/>
            <a:stretch>
              <a:fillRect l="0" t="0" r="0" b="0"/>
            </a:stretch>
          </a:blipFill>
        </p:spPr>
      </p:sp>
      <p:sp>
        <p:nvSpPr>
          <p:cNvPr name="TextBox 35" id="35"/>
          <p:cNvSpPr txBox="true"/>
          <p:nvPr/>
        </p:nvSpPr>
        <p:spPr>
          <a:xfrm rot="0">
            <a:off x="1555855" y="1188600"/>
            <a:ext cx="15448441"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Malware Analysis</a:t>
            </a:r>
          </a:p>
        </p:txBody>
      </p:sp>
      <p:sp>
        <p:nvSpPr>
          <p:cNvPr name="TextBox 36" id="36"/>
          <p:cNvSpPr txBox="true"/>
          <p:nvPr/>
        </p:nvSpPr>
        <p:spPr>
          <a:xfrm rot="0">
            <a:off x="3446263" y="3813726"/>
            <a:ext cx="4973368"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Adware </a:t>
            </a:r>
          </a:p>
        </p:txBody>
      </p:sp>
      <p:sp>
        <p:nvSpPr>
          <p:cNvPr name="TextBox 37" id="37"/>
          <p:cNvSpPr txBox="true"/>
          <p:nvPr/>
        </p:nvSpPr>
        <p:spPr>
          <a:xfrm rot="0">
            <a:off x="6541642" y="596246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Ransomware </a:t>
            </a:r>
          </a:p>
        </p:txBody>
      </p:sp>
      <p:sp>
        <p:nvSpPr>
          <p:cNvPr name="TextBox 38" id="38"/>
          <p:cNvSpPr txBox="true"/>
          <p:nvPr/>
        </p:nvSpPr>
        <p:spPr>
          <a:xfrm rot="0">
            <a:off x="10680622" y="810997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Trojan</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Adware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296344" y="3504425"/>
            <a:ext cx="5437563" cy="5469930"/>
          </a:xfrm>
          <a:custGeom>
            <a:avLst/>
            <a:gdLst/>
            <a:ahLst/>
            <a:cxnLst/>
            <a:rect r="r" b="b" t="t" l="l"/>
            <a:pathLst>
              <a:path h="5469930" w="5437563">
                <a:moveTo>
                  <a:pt x="0" y="0"/>
                </a:moveTo>
                <a:lnTo>
                  <a:pt x="5437563" y="0"/>
                </a:lnTo>
                <a:lnTo>
                  <a:pt x="5437563" y="5469930"/>
                </a:lnTo>
                <a:lnTo>
                  <a:pt x="0" y="5469930"/>
                </a:lnTo>
                <a:lnTo>
                  <a:pt x="0" y="0"/>
                </a:lnTo>
                <a:close/>
              </a:path>
            </a:pathLst>
          </a:custGeom>
          <a:blipFill>
            <a:blip r:embed="rId2"/>
            <a:stretch>
              <a:fillRect l="-4602" t="-10576" r="-5393" b="-12282"/>
            </a:stretch>
          </a:blipFill>
        </p:spPr>
      </p:sp>
      <p:sp>
        <p:nvSpPr>
          <p:cNvPr name="TextBox 12" id="12"/>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3" id="13"/>
          <p:cNvGrpSpPr/>
          <p:nvPr/>
        </p:nvGrpSpPr>
        <p:grpSpPr>
          <a:xfrm rot="0">
            <a:off x="2180000" y="3068421"/>
            <a:ext cx="9116344" cy="1703861"/>
            <a:chOff x="0" y="0"/>
            <a:chExt cx="2401012" cy="448754"/>
          </a:xfrm>
        </p:grpSpPr>
        <p:sp>
          <p:nvSpPr>
            <p:cNvPr name="Freeform 14" id="14"/>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00BF63"/>
            </a:solidFill>
          </p:spPr>
        </p:sp>
        <p:sp>
          <p:nvSpPr>
            <p:cNvPr name="TextBox 15" id="15"/>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432869" y="3208116"/>
            <a:ext cx="8675008" cy="1424470"/>
            <a:chOff x="0" y="0"/>
            <a:chExt cx="2284776" cy="375169"/>
          </a:xfrm>
        </p:grpSpPr>
        <p:sp>
          <p:nvSpPr>
            <p:cNvPr name="Freeform 17" id="17"/>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8" id="18"/>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658662" y="3399650"/>
            <a:ext cx="8159020"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Varela Round"/>
                <a:ea typeface="Varela Round"/>
                <a:cs typeface="Varela Round"/>
                <a:sym typeface="Varela Round"/>
              </a:rPr>
              <a:t>Rhadamanthys Adware</a:t>
            </a:r>
          </a:p>
        </p:txBody>
      </p:sp>
      <p:sp>
        <p:nvSpPr>
          <p:cNvPr name="TextBox 20" id="20"/>
          <p:cNvSpPr txBox="true"/>
          <p:nvPr/>
        </p:nvSpPr>
        <p:spPr>
          <a:xfrm rot="0">
            <a:off x="2180000" y="5515232"/>
            <a:ext cx="8888784" cy="326834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Varela Round"/>
                <a:ea typeface="Varela Round"/>
                <a:cs typeface="Varela Round"/>
                <a:sym typeface="Varela Round"/>
              </a:rPr>
              <a:t>Rhadamanthys is an advanced information stealer, first identified in 2022, and designed to steal sensitive information by disguising it as fake Notepad++ installers using Google Ads.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557328" y="2700282"/>
            <a:ext cx="11173345" cy="6658709"/>
          </a:xfrm>
          <a:custGeom>
            <a:avLst/>
            <a:gdLst/>
            <a:ahLst/>
            <a:cxnLst/>
            <a:rect r="r" b="b" t="t" l="l"/>
            <a:pathLst>
              <a:path h="6658709" w="11173345">
                <a:moveTo>
                  <a:pt x="0" y="0"/>
                </a:moveTo>
                <a:lnTo>
                  <a:pt x="11173344" y="0"/>
                </a:lnTo>
                <a:lnTo>
                  <a:pt x="11173344" y="6658709"/>
                </a:lnTo>
                <a:lnTo>
                  <a:pt x="0" y="6658709"/>
                </a:lnTo>
                <a:lnTo>
                  <a:pt x="0" y="0"/>
                </a:lnTo>
                <a:close/>
              </a:path>
            </a:pathLst>
          </a:custGeom>
          <a:blipFill>
            <a:blip r:embed="rId2"/>
            <a:stretch>
              <a:fillRect l="0" t="-12006" r="0" b="0"/>
            </a:stretch>
          </a:blipFill>
        </p:spPr>
      </p:sp>
      <p:sp>
        <p:nvSpPr>
          <p:cNvPr name="TextBox 12" id="12"/>
          <p:cNvSpPr txBox="true"/>
          <p:nvPr/>
        </p:nvSpPr>
        <p:spPr>
          <a:xfrm rot="0">
            <a:off x="2039047" y="1295400"/>
            <a:ext cx="14694860" cy="1522724"/>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GOOGLE AD LEADING TO FAKE NOTEPAD++ SITE</a:t>
            </a:r>
          </a:p>
          <a:p>
            <a:pPr algn="ctr">
              <a:lnSpc>
                <a:spcPts val="5679"/>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54764" y="2493411"/>
            <a:ext cx="12463426" cy="7041835"/>
          </a:xfrm>
          <a:custGeom>
            <a:avLst/>
            <a:gdLst/>
            <a:ahLst/>
            <a:cxnLst/>
            <a:rect r="r" b="b" t="t" l="l"/>
            <a:pathLst>
              <a:path h="7041835" w="12463426">
                <a:moveTo>
                  <a:pt x="0" y="0"/>
                </a:moveTo>
                <a:lnTo>
                  <a:pt x="12463426" y="0"/>
                </a:lnTo>
                <a:lnTo>
                  <a:pt x="12463426" y="7041835"/>
                </a:lnTo>
                <a:lnTo>
                  <a:pt x="0" y="7041835"/>
                </a:lnTo>
                <a:lnTo>
                  <a:pt x="0" y="0"/>
                </a:lnTo>
                <a:close/>
              </a:path>
            </a:pathLst>
          </a:custGeom>
          <a:blipFill>
            <a:blip r:embed="rId2"/>
            <a:stretch>
              <a:fillRect l="0" t="0" r="0" b="0"/>
            </a:stretch>
          </a:blipFill>
        </p:spPr>
      </p:sp>
      <p:sp>
        <p:nvSpPr>
          <p:cNvPr name="TextBox 12" id="12"/>
          <p:cNvSpPr txBox="true"/>
          <p:nvPr/>
        </p:nvSpPr>
        <p:spPr>
          <a:xfrm rot="0">
            <a:off x="2039047" y="885814"/>
            <a:ext cx="14694860" cy="223709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DOWNLOADING ZIP ARCHIVE FROM FAKE NOTEPAD++ PAGE</a:t>
            </a:r>
          </a:p>
          <a:p>
            <a:pPr algn="ctr">
              <a:lnSpc>
                <a:spcPts val="567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27534" y="2658834"/>
            <a:ext cx="11917886" cy="3878042"/>
          </a:xfrm>
          <a:custGeom>
            <a:avLst/>
            <a:gdLst/>
            <a:ahLst/>
            <a:cxnLst/>
            <a:rect r="r" b="b" t="t" l="l"/>
            <a:pathLst>
              <a:path h="3878042" w="11917886">
                <a:moveTo>
                  <a:pt x="0" y="0"/>
                </a:moveTo>
                <a:lnTo>
                  <a:pt x="11917886" y="0"/>
                </a:lnTo>
                <a:lnTo>
                  <a:pt x="11917886" y="3878042"/>
                </a:lnTo>
                <a:lnTo>
                  <a:pt x="0" y="3878042"/>
                </a:lnTo>
                <a:lnTo>
                  <a:pt x="0" y="0"/>
                </a:lnTo>
                <a:close/>
              </a:path>
            </a:pathLst>
          </a:custGeom>
          <a:blipFill>
            <a:blip r:embed="rId2"/>
            <a:stretch>
              <a:fillRect l="-17607" t="-55519" r="-22152" b="-174663"/>
            </a:stretch>
          </a:blipFill>
        </p:spPr>
      </p:sp>
      <p:sp>
        <p:nvSpPr>
          <p:cNvPr name="Freeform 12" id="12"/>
          <p:cNvSpPr/>
          <p:nvPr/>
        </p:nvSpPr>
        <p:spPr>
          <a:xfrm flipH="false" flipV="false" rot="0">
            <a:off x="3427534" y="6886714"/>
            <a:ext cx="11917886" cy="2365286"/>
          </a:xfrm>
          <a:custGeom>
            <a:avLst/>
            <a:gdLst/>
            <a:ahLst/>
            <a:cxnLst/>
            <a:rect r="r" b="b" t="t" l="l"/>
            <a:pathLst>
              <a:path h="2365286" w="11917886">
                <a:moveTo>
                  <a:pt x="0" y="0"/>
                </a:moveTo>
                <a:lnTo>
                  <a:pt x="11917886" y="0"/>
                </a:lnTo>
                <a:lnTo>
                  <a:pt x="11917886" y="2365286"/>
                </a:lnTo>
                <a:lnTo>
                  <a:pt x="0" y="2365286"/>
                </a:lnTo>
                <a:lnTo>
                  <a:pt x="0" y="0"/>
                </a:lnTo>
                <a:close/>
              </a:path>
            </a:pathLst>
          </a:custGeom>
          <a:blipFill>
            <a:blip r:embed="rId3"/>
            <a:stretch>
              <a:fillRect l="-111" t="0" r="0" b="-124470"/>
            </a:stretch>
          </a:blipFill>
        </p:spPr>
      </p:sp>
      <p:sp>
        <p:nvSpPr>
          <p:cNvPr name="TextBox 13" id="13"/>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Check For the File HASH ON VIRUSTOTAL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95578" y="2658834"/>
            <a:ext cx="10173017" cy="6475797"/>
          </a:xfrm>
          <a:custGeom>
            <a:avLst/>
            <a:gdLst/>
            <a:ahLst/>
            <a:cxnLst/>
            <a:rect r="r" b="b" t="t" l="l"/>
            <a:pathLst>
              <a:path h="6475797" w="10173017">
                <a:moveTo>
                  <a:pt x="0" y="0"/>
                </a:moveTo>
                <a:lnTo>
                  <a:pt x="10173016" y="0"/>
                </a:lnTo>
                <a:lnTo>
                  <a:pt x="10173016" y="6475797"/>
                </a:lnTo>
                <a:lnTo>
                  <a:pt x="0" y="6475797"/>
                </a:lnTo>
                <a:lnTo>
                  <a:pt x="0" y="0"/>
                </a:lnTo>
                <a:close/>
              </a:path>
            </a:pathLst>
          </a:custGeom>
          <a:blipFill>
            <a:blip r:embed="rId2"/>
            <a:stretch>
              <a:fillRect l="-745" t="-10982" r="0" b="0"/>
            </a:stretch>
          </a:blipFill>
        </p:spPr>
      </p:sp>
      <p:sp>
        <p:nvSpPr>
          <p:cNvPr name="Freeform 12" id="12"/>
          <p:cNvSpPr/>
          <p:nvPr/>
        </p:nvSpPr>
        <p:spPr>
          <a:xfrm flipH="false" flipV="false" rot="0">
            <a:off x="13712543" y="4396122"/>
            <a:ext cx="1931691" cy="1453706"/>
          </a:xfrm>
          <a:custGeom>
            <a:avLst/>
            <a:gdLst/>
            <a:ahLst/>
            <a:cxnLst/>
            <a:rect r="r" b="b" t="t" l="l"/>
            <a:pathLst>
              <a:path h="1453706" w="1931691">
                <a:moveTo>
                  <a:pt x="0" y="0"/>
                </a:moveTo>
                <a:lnTo>
                  <a:pt x="1931690" y="0"/>
                </a:lnTo>
                <a:lnTo>
                  <a:pt x="1931690" y="1453706"/>
                </a:lnTo>
                <a:lnTo>
                  <a:pt x="0" y="1453706"/>
                </a:lnTo>
                <a:lnTo>
                  <a:pt x="0" y="0"/>
                </a:lnTo>
                <a:close/>
              </a:path>
            </a:pathLst>
          </a:custGeom>
          <a:blipFill>
            <a:blip r:embed="rId3"/>
            <a:stretch>
              <a:fillRect l="0" t="0" r="0" b="0"/>
            </a:stretch>
          </a:blipFill>
        </p:spPr>
      </p:sp>
      <p:sp>
        <p:nvSpPr>
          <p:cNvPr name="Freeform 13" id="13"/>
          <p:cNvSpPr/>
          <p:nvPr/>
        </p:nvSpPr>
        <p:spPr>
          <a:xfrm flipH="false" flipV="false" rot="1327342">
            <a:off x="6269728" y="3386533"/>
            <a:ext cx="1579911" cy="926223"/>
          </a:xfrm>
          <a:custGeom>
            <a:avLst/>
            <a:gdLst/>
            <a:ahLst/>
            <a:cxnLst/>
            <a:rect r="r" b="b" t="t" l="l"/>
            <a:pathLst>
              <a:path h="926223" w="1579911">
                <a:moveTo>
                  <a:pt x="0" y="0"/>
                </a:moveTo>
                <a:lnTo>
                  <a:pt x="1579910" y="0"/>
                </a:lnTo>
                <a:lnTo>
                  <a:pt x="1579910" y="926223"/>
                </a:lnTo>
                <a:lnTo>
                  <a:pt x="0" y="926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5" id="15"/>
          <p:cNvSpPr txBox="true"/>
          <p:nvPr/>
        </p:nvSpPr>
        <p:spPr>
          <a:xfrm rot="0">
            <a:off x="13235020" y="2601684"/>
            <a:ext cx="2886737" cy="147361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Used Hexit as Hex Editor for file analysis</a:t>
            </a:r>
          </a:p>
        </p:txBody>
      </p:sp>
      <p:sp>
        <p:nvSpPr>
          <p:cNvPr name="TextBox 16" id="16"/>
          <p:cNvSpPr txBox="true"/>
          <p:nvPr/>
        </p:nvSpPr>
        <p:spPr>
          <a:xfrm rot="0">
            <a:off x="13568920" y="5792678"/>
            <a:ext cx="2218936" cy="977599"/>
          </a:xfrm>
          <a:prstGeom prst="rect">
            <a:avLst/>
          </a:prstGeom>
        </p:spPr>
        <p:txBody>
          <a:bodyPr anchor="t" rtlCol="false" tIns="0" lIns="0" bIns="0" rIns="0">
            <a:spAutoFit/>
          </a:bodyPr>
          <a:lstStyle/>
          <a:p>
            <a:pPr algn="ctr">
              <a:lnSpc>
                <a:spcPts val="3945"/>
              </a:lnSpc>
              <a:spcBef>
                <a:spcPct val="0"/>
              </a:spcBef>
            </a:pPr>
            <a:r>
              <a:rPr lang="en-US" sz="2818">
                <a:solidFill>
                  <a:srgbClr val="FF3131"/>
                </a:solidFill>
                <a:latin typeface="Varela Round"/>
                <a:ea typeface="Varela Round"/>
                <a:cs typeface="Varela Round"/>
                <a:sym typeface="Varela Round"/>
              </a:rPr>
              <a:t>MZ header (4D 5A)</a:t>
            </a:r>
          </a:p>
        </p:txBody>
      </p:sp>
      <p:sp>
        <p:nvSpPr>
          <p:cNvPr name="TextBox 17" id="17"/>
          <p:cNvSpPr txBox="true"/>
          <p:nvPr/>
        </p:nvSpPr>
        <p:spPr>
          <a:xfrm rot="0">
            <a:off x="13568920" y="7551983"/>
            <a:ext cx="2218936" cy="1966769"/>
          </a:xfrm>
          <a:prstGeom prst="rect">
            <a:avLst/>
          </a:prstGeom>
        </p:spPr>
        <p:txBody>
          <a:bodyPr anchor="t" rtlCol="false" tIns="0" lIns="0" bIns="0" rIns="0">
            <a:spAutoFit/>
          </a:bodyPr>
          <a:lstStyle/>
          <a:p>
            <a:pPr algn="ctr">
              <a:lnSpc>
                <a:spcPts val="3945"/>
              </a:lnSpc>
            </a:pPr>
            <a:r>
              <a:rPr lang="en-US" sz="2818">
                <a:solidFill>
                  <a:srgbClr val="FF3131"/>
                </a:solidFill>
                <a:latin typeface="Varela Round"/>
                <a:ea typeface="Varela Round"/>
                <a:cs typeface="Varela Round"/>
                <a:sym typeface="Varela Round"/>
              </a:rPr>
              <a:t>PE Header</a:t>
            </a:r>
          </a:p>
          <a:p>
            <a:pPr algn="ctr">
              <a:lnSpc>
                <a:spcPts val="3945"/>
              </a:lnSpc>
            </a:pPr>
            <a:r>
              <a:rPr lang="en-US" sz="2818">
                <a:solidFill>
                  <a:srgbClr val="000000"/>
                </a:solidFill>
                <a:latin typeface="Varela Round"/>
                <a:ea typeface="Varela Round"/>
                <a:cs typeface="Varela Round"/>
                <a:sym typeface="Varela Round"/>
              </a:rPr>
              <a:t>"Portable Executable"</a:t>
            </a:r>
          </a:p>
          <a:p>
            <a:pPr algn="ctr">
              <a:lnSpc>
                <a:spcPts val="3945"/>
              </a:lnSpc>
              <a:spcBef>
                <a:spcPct val="0"/>
              </a:spcBef>
            </a:pPr>
            <a:r>
              <a:rPr lang="en-US" sz="2818">
                <a:solidFill>
                  <a:srgbClr val="FF3131"/>
                </a:solidFill>
                <a:latin typeface="Varela Round"/>
                <a:ea typeface="Varela Round"/>
                <a:cs typeface="Varela Round"/>
                <a:sym typeface="Varela Round"/>
              </a:rPr>
              <a:t>(50 45)</a:t>
            </a:r>
          </a:p>
        </p:txBody>
      </p:sp>
      <p:sp>
        <p:nvSpPr>
          <p:cNvPr name="TextBox 18" id="18"/>
          <p:cNvSpPr txBox="true"/>
          <p:nvPr/>
        </p:nvSpPr>
        <p:spPr>
          <a:xfrm rot="0">
            <a:off x="13568920" y="6922677"/>
            <a:ext cx="2218936" cy="48158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3527329"/>
            <a:ext cx="10363939" cy="2405375"/>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70598" y="5324475"/>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351768" y="8267441"/>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1856597" y="1988501"/>
            <a:ext cx="4701981" cy="47019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TextBox 18" id="18"/>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Protect Yourself</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20378" y="2658834"/>
            <a:ext cx="9743796" cy="6832837"/>
          </a:xfrm>
          <a:custGeom>
            <a:avLst/>
            <a:gdLst/>
            <a:ahLst/>
            <a:cxnLst/>
            <a:rect r="r" b="b" t="t" l="l"/>
            <a:pathLst>
              <a:path h="6832837" w="9743796">
                <a:moveTo>
                  <a:pt x="0" y="0"/>
                </a:moveTo>
                <a:lnTo>
                  <a:pt x="9743796" y="0"/>
                </a:lnTo>
                <a:lnTo>
                  <a:pt x="9743796" y="6832837"/>
                </a:lnTo>
                <a:lnTo>
                  <a:pt x="0" y="6832837"/>
                </a:lnTo>
                <a:lnTo>
                  <a:pt x="0" y="0"/>
                </a:lnTo>
                <a:close/>
              </a:path>
            </a:pathLst>
          </a:custGeom>
          <a:blipFill>
            <a:blip r:embed="rId2"/>
            <a:stretch>
              <a:fillRect l="0" t="0" r="0" b="0"/>
            </a:stretch>
          </a:blipFill>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12464174" y="6647896"/>
            <a:ext cx="4269733" cy="2287783"/>
          </a:xfrm>
          <a:prstGeom prst="rect">
            <a:avLst/>
          </a:prstGeom>
        </p:spPr>
        <p:txBody>
          <a:bodyPr anchor="t" rtlCol="false" tIns="0" lIns="0" bIns="0" rIns="0">
            <a:spAutoFit/>
          </a:bodyPr>
          <a:lstStyle/>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Obfuscation and Evasion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Defeating Signature-Based Detection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Anti-Reverse Engineering</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File Alignment</a:t>
            </a:r>
          </a:p>
          <a:p>
            <a:pPr algn="ctr">
              <a:lnSpc>
                <a:spcPts val="3047"/>
              </a:lnSpc>
              <a:spcBef>
                <a:spcPct val="0"/>
              </a:spcBef>
            </a:pPr>
          </a:p>
        </p:txBody>
      </p:sp>
      <p:sp>
        <p:nvSpPr>
          <p:cNvPr name="TextBox 14" id="14"/>
          <p:cNvSpPr txBox="true"/>
          <p:nvPr/>
        </p:nvSpPr>
        <p:spPr>
          <a:xfrm rot="0">
            <a:off x="12976103" y="2960411"/>
            <a:ext cx="3245875" cy="485302"/>
          </a:xfrm>
          <a:prstGeom prst="rect">
            <a:avLst/>
          </a:prstGeom>
        </p:spPr>
        <p:txBody>
          <a:bodyPr anchor="t" rtlCol="false" tIns="0" lIns="0" bIns="0" rIns="0">
            <a:spAutoFit/>
          </a:bodyPr>
          <a:lstStyle/>
          <a:p>
            <a:pPr algn="ctr">
              <a:lnSpc>
                <a:spcPts val="3318"/>
              </a:lnSpc>
            </a:pPr>
            <a:r>
              <a:rPr lang="en-US" sz="4148">
                <a:solidFill>
                  <a:srgbClr val="00BF63"/>
                </a:solidFill>
                <a:latin typeface="Squada One"/>
                <a:ea typeface="Squada One"/>
                <a:cs typeface="Squada One"/>
                <a:sym typeface="Squada One"/>
              </a:rPr>
              <a:t>Padding </a:t>
            </a:r>
          </a:p>
        </p:txBody>
      </p:sp>
      <p:sp>
        <p:nvSpPr>
          <p:cNvPr name="TextBox 15" id="15"/>
          <p:cNvSpPr txBox="true"/>
          <p:nvPr/>
        </p:nvSpPr>
        <p:spPr>
          <a:xfrm rot="0">
            <a:off x="12686774" y="3721938"/>
            <a:ext cx="3824533" cy="2287783"/>
          </a:xfrm>
          <a:prstGeom prst="rect">
            <a:avLst/>
          </a:prstGeom>
        </p:spPr>
        <p:txBody>
          <a:bodyPr anchor="t" rtlCol="false" tIns="0" lIns="0" bIns="0" rIns="0">
            <a:spAutoFit/>
          </a:bodyPr>
          <a:lstStyle/>
          <a:p>
            <a:pPr algn="ctr">
              <a:lnSpc>
                <a:spcPts val="3047"/>
              </a:lnSpc>
              <a:spcBef>
                <a:spcPct val="0"/>
              </a:spcBef>
            </a:pPr>
            <a:r>
              <a:rPr lang="en-US" sz="2176">
                <a:solidFill>
                  <a:srgbClr val="000000"/>
                </a:solidFill>
                <a:latin typeface="Varela Round"/>
                <a:ea typeface="Varela Round"/>
                <a:cs typeface="Varela Round"/>
                <a:sym typeface="Varela Round"/>
              </a:rPr>
              <a:t>padding refers to the practice of adding extra, non-functional data to a file or code to alter its size or structure without affecting its functionality. </a:t>
            </a:r>
          </a:p>
        </p:txBody>
      </p:sp>
      <p:sp>
        <p:nvSpPr>
          <p:cNvPr name="AutoShape 16" id="16"/>
          <p:cNvSpPr/>
          <p:nvPr/>
        </p:nvSpPr>
        <p:spPr>
          <a:xfrm>
            <a:off x="13300598" y="6352621"/>
            <a:ext cx="259688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287355" y="4121864"/>
            <a:ext cx="6122608" cy="5116045"/>
          </a:xfrm>
          <a:custGeom>
            <a:avLst/>
            <a:gdLst/>
            <a:ahLst/>
            <a:cxnLst/>
            <a:rect r="r" b="b" t="t" l="l"/>
            <a:pathLst>
              <a:path h="5116045" w="6122608">
                <a:moveTo>
                  <a:pt x="0" y="0"/>
                </a:moveTo>
                <a:lnTo>
                  <a:pt x="6122608" y="0"/>
                </a:lnTo>
                <a:lnTo>
                  <a:pt x="6122608" y="5116045"/>
                </a:lnTo>
                <a:lnTo>
                  <a:pt x="0" y="5116045"/>
                </a:lnTo>
                <a:lnTo>
                  <a:pt x="0" y="0"/>
                </a:lnTo>
                <a:close/>
              </a:path>
            </a:pathLst>
          </a:custGeom>
          <a:blipFill>
            <a:blip r:embed="rId2"/>
            <a:stretch>
              <a:fillRect l="-54615" t="-32935" r="-56035" b="-55405"/>
            </a:stretch>
          </a:blipFill>
          <a:ln w="38100" cap="sq">
            <a:solidFill>
              <a:srgbClr val="000000"/>
            </a:solidFill>
            <a:prstDash val="solid"/>
            <a:miter/>
          </a:ln>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3348643" y="2801709"/>
            <a:ext cx="12511609" cy="1320155"/>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After removing all the garbage strings the file size been reduced from 802 mb to 333 kb </a:t>
            </a:r>
          </a:p>
          <a:p>
            <a:pPr algn="ctr">
              <a:lnSpc>
                <a:spcPts val="3318"/>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791768" y="4953000"/>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929094" y="2658834"/>
            <a:ext cx="8967014" cy="6501085"/>
          </a:xfrm>
          <a:custGeom>
            <a:avLst/>
            <a:gdLst/>
            <a:ahLst/>
            <a:cxnLst/>
            <a:rect r="r" b="b" t="t" l="l"/>
            <a:pathLst>
              <a:path h="6501085" w="8967014">
                <a:moveTo>
                  <a:pt x="0" y="0"/>
                </a:moveTo>
                <a:lnTo>
                  <a:pt x="8967014" y="0"/>
                </a:lnTo>
                <a:lnTo>
                  <a:pt x="8967014" y="6501086"/>
                </a:lnTo>
                <a:lnTo>
                  <a:pt x="0" y="6501086"/>
                </a:lnTo>
                <a:lnTo>
                  <a:pt x="0" y="0"/>
                </a:lnTo>
                <a:close/>
              </a:path>
            </a:pathLst>
          </a:custGeom>
          <a:blipFill>
            <a:blip r:embed="rId2"/>
            <a:stretch>
              <a:fillRect l="0" t="0" r="0" b="0"/>
            </a:stretch>
          </a:blipFill>
        </p:spPr>
      </p:sp>
      <p:sp>
        <p:nvSpPr>
          <p:cNvPr name="TextBox 12" id="12"/>
          <p:cNvSpPr txBox="true"/>
          <p:nvPr/>
        </p:nvSpPr>
        <p:spPr>
          <a:xfrm rot="0">
            <a:off x="2317297" y="1187210"/>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12896108" y="4061267"/>
            <a:ext cx="3721027" cy="3962919"/>
          </a:xfrm>
          <a:prstGeom prst="rect">
            <a:avLst/>
          </a:prstGeom>
        </p:spPr>
        <p:txBody>
          <a:bodyPr anchor="t" rtlCol="false" tIns="0" lIns="0" bIns="0" rIns="0">
            <a:spAutoFit/>
          </a:bodyPr>
          <a:lstStyle/>
          <a:p>
            <a:pPr algn="ctr">
              <a:lnSpc>
                <a:spcPts val="6108"/>
              </a:lnSpc>
            </a:pPr>
            <a:r>
              <a:rPr lang="en-US" sz="7636">
                <a:solidFill>
                  <a:srgbClr val="000000"/>
                </a:solidFill>
                <a:latin typeface="Squada One"/>
                <a:ea typeface="Squada One"/>
                <a:cs typeface="Squada One"/>
                <a:sym typeface="Squada One"/>
              </a:rPr>
              <a:t>Lets capture the Malware Behavior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1743439"/>
            <a:ext cx="14138360" cy="8068753"/>
            <a:chOff x="0" y="0"/>
            <a:chExt cx="3723683" cy="2125104"/>
          </a:xfrm>
        </p:grpSpPr>
        <p:sp>
          <p:nvSpPr>
            <p:cNvPr name="Freeform 3" id="3"/>
            <p:cNvSpPr/>
            <p:nvPr/>
          </p:nvSpPr>
          <p:spPr>
            <a:xfrm flipH="false" flipV="false" rot="0">
              <a:off x="0" y="0"/>
              <a:ext cx="3723683" cy="2125104"/>
            </a:xfrm>
            <a:custGeom>
              <a:avLst/>
              <a:gdLst/>
              <a:ahLst/>
              <a:cxnLst/>
              <a:rect r="r" b="b" t="t" l="l"/>
              <a:pathLst>
                <a:path h="2125104" w="3723683">
                  <a:moveTo>
                    <a:pt x="54758" y="0"/>
                  </a:moveTo>
                  <a:lnTo>
                    <a:pt x="3668925" y="0"/>
                  </a:lnTo>
                  <a:cubicBezTo>
                    <a:pt x="3683448" y="0"/>
                    <a:pt x="3697376" y="5769"/>
                    <a:pt x="3707645" y="16038"/>
                  </a:cubicBezTo>
                  <a:cubicBezTo>
                    <a:pt x="3717914" y="26307"/>
                    <a:pt x="3723683" y="40235"/>
                    <a:pt x="3723683" y="54758"/>
                  </a:cubicBezTo>
                  <a:lnTo>
                    <a:pt x="3723683" y="2070346"/>
                  </a:lnTo>
                  <a:cubicBezTo>
                    <a:pt x="3723683" y="2100588"/>
                    <a:pt x="3699167" y="2125104"/>
                    <a:pt x="3668925" y="2125104"/>
                  </a:cubicBezTo>
                  <a:lnTo>
                    <a:pt x="54758" y="2125104"/>
                  </a:lnTo>
                  <a:cubicBezTo>
                    <a:pt x="40235" y="2125104"/>
                    <a:pt x="26307" y="2119335"/>
                    <a:pt x="16038" y="2109065"/>
                  </a:cubicBezTo>
                  <a:cubicBezTo>
                    <a:pt x="5769" y="2098796"/>
                    <a:pt x="0" y="2084868"/>
                    <a:pt x="0" y="2070346"/>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1632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79399" y="3124949"/>
            <a:ext cx="6433868" cy="4453336"/>
          </a:xfrm>
          <a:custGeom>
            <a:avLst/>
            <a:gdLst/>
            <a:ahLst/>
            <a:cxnLst/>
            <a:rect r="r" b="b" t="t" l="l"/>
            <a:pathLst>
              <a:path h="4453336" w="6433868">
                <a:moveTo>
                  <a:pt x="0" y="0"/>
                </a:moveTo>
                <a:lnTo>
                  <a:pt x="6433868" y="0"/>
                </a:lnTo>
                <a:lnTo>
                  <a:pt x="6433868" y="4453336"/>
                </a:lnTo>
                <a:lnTo>
                  <a:pt x="0" y="4453336"/>
                </a:lnTo>
                <a:lnTo>
                  <a:pt x="0" y="0"/>
                </a:lnTo>
                <a:close/>
              </a:path>
            </a:pathLst>
          </a:custGeom>
          <a:blipFill>
            <a:blip r:embed="rId2"/>
            <a:stretch>
              <a:fillRect l="0" t="0" r="0" b="0"/>
            </a:stretch>
          </a:blipFill>
        </p:spPr>
      </p:sp>
      <p:sp>
        <p:nvSpPr>
          <p:cNvPr name="TextBox 12" id="12"/>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2901623" y="2067684"/>
            <a:ext cx="13526209" cy="1325176"/>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exe file redirect to </a:t>
            </a:r>
            <a:r>
              <a:rPr lang="en-US" sz="4148">
                <a:solidFill>
                  <a:srgbClr val="FF3131"/>
                </a:solidFill>
                <a:latin typeface="Squada One"/>
                <a:ea typeface="Squada One"/>
                <a:cs typeface="Squada One"/>
                <a:sym typeface="Squada One"/>
              </a:rPr>
              <a:t>HTTP GET</a:t>
            </a:r>
            <a:r>
              <a:rPr lang="en-US" sz="4148">
                <a:solidFill>
                  <a:srgbClr val="000000"/>
                </a:solidFill>
                <a:latin typeface="Squada One"/>
                <a:ea typeface="Squada One"/>
                <a:cs typeface="Squada One"/>
                <a:sym typeface="Squada One"/>
              </a:rPr>
              <a:t> request from our host to HTTP server “</a:t>
            </a:r>
            <a:r>
              <a:rPr lang="en-US" sz="4148">
                <a:solidFill>
                  <a:srgbClr val="FF0D17"/>
                </a:solidFill>
                <a:latin typeface="Squada One"/>
                <a:ea typeface="Squada One"/>
                <a:cs typeface="Squada One"/>
                <a:sym typeface="Squada One"/>
              </a:rPr>
              <a:t>162.33.178.106/80</a:t>
            </a:r>
            <a:r>
              <a:rPr lang="en-US" sz="4148">
                <a:solidFill>
                  <a:srgbClr val="000000"/>
                </a:solidFill>
                <a:latin typeface="Squada One"/>
                <a:ea typeface="Squada One"/>
                <a:cs typeface="Squada One"/>
                <a:sym typeface="Squada One"/>
              </a:rPr>
              <a:t>” that returns a </a:t>
            </a:r>
            <a:r>
              <a:rPr lang="en-US" sz="4148">
                <a:solidFill>
                  <a:srgbClr val="FF0D17"/>
                </a:solidFill>
                <a:latin typeface="Squada One"/>
                <a:ea typeface="Squada One"/>
                <a:cs typeface="Squada One"/>
                <a:sym typeface="Squada One"/>
              </a:rPr>
              <a:t>929,566 byte .jpg image </a:t>
            </a:r>
          </a:p>
          <a:p>
            <a:pPr algn="ctr">
              <a:lnSpc>
                <a:spcPts val="3318"/>
              </a:lnSpc>
            </a:pPr>
          </a:p>
        </p:txBody>
      </p:sp>
      <p:sp>
        <p:nvSpPr>
          <p:cNvPr name="TextBox 14" id="14"/>
          <p:cNvSpPr txBox="true"/>
          <p:nvPr/>
        </p:nvSpPr>
        <p:spPr>
          <a:xfrm rot="0">
            <a:off x="10486805" y="3375243"/>
            <a:ext cx="5399323" cy="3727015"/>
          </a:xfrm>
          <a:prstGeom prst="rect">
            <a:avLst/>
          </a:prstGeom>
        </p:spPr>
        <p:txBody>
          <a:bodyPr anchor="t" rtlCol="false" tIns="0" lIns="0" bIns="0" rIns="0">
            <a:spAutoFit/>
          </a:bodyPr>
          <a:lstStyle/>
          <a:p>
            <a:pPr algn="ctr">
              <a:lnSpc>
                <a:spcPts val="4133"/>
              </a:lnSpc>
            </a:pPr>
            <a:r>
              <a:rPr lang="en-US" sz="5167">
                <a:solidFill>
                  <a:srgbClr val="00BF63"/>
                </a:solidFill>
                <a:latin typeface="Squada One"/>
                <a:ea typeface="Squada One"/>
                <a:cs typeface="Squada One"/>
                <a:sym typeface="Squada One"/>
              </a:rPr>
              <a:t>Steganography </a:t>
            </a:r>
          </a:p>
          <a:p>
            <a:pPr algn="ctr">
              <a:lnSpc>
                <a:spcPts val="4133"/>
              </a:lnSpc>
            </a:pPr>
            <a:r>
              <a:rPr lang="en-US" sz="5167">
                <a:solidFill>
                  <a:srgbClr val="000000"/>
                </a:solidFill>
                <a:latin typeface="Squada One"/>
                <a:ea typeface="Squada One"/>
                <a:cs typeface="Squada One"/>
                <a:sym typeface="Squada One"/>
              </a:rPr>
              <a:t>is the practice of concealing information within another message or physical object to avoid detection.</a:t>
            </a:r>
          </a:p>
        </p:txBody>
      </p:sp>
      <p:sp>
        <p:nvSpPr>
          <p:cNvPr name="Freeform 15" id="15"/>
          <p:cNvSpPr/>
          <p:nvPr/>
        </p:nvSpPr>
        <p:spPr>
          <a:xfrm flipH="false" flipV="false" rot="0">
            <a:off x="4262638" y="7862725"/>
            <a:ext cx="11301259" cy="1949467"/>
          </a:xfrm>
          <a:custGeom>
            <a:avLst/>
            <a:gdLst/>
            <a:ahLst/>
            <a:cxnLst/>
            <a:rect r="r" b="b" t="t" l="l"/>
            <a:pathLst>
              <a:path h="1949467" w="11301259">
                <a:moveTo>
                  <a:pt x="0" y="0"/>
                </a:moveTo>
                <a:lnTo>
                  <a:pt x="11301259" y="0"/>
                </a:lnTo>
                <a:lnTo>
                  <a:pt x="11301259" y="1949467"/>
                </a:lnTo>
                <a:lnTo>
                  <a:pt x="0" y="1949467"/>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628974"/>
            <a:ext cx="14694860" cy="7629326"/>
            <a:chOff x="0" y="0"/>
            <a:chExt cx="3870251" cy="2009370"/>
          </a:xfrm>
        </p:grpSpPr>
        <p:sp>
          <p:nvSpPr>
            <p:cNvPr name="Freeform 3" id="3"/>
            <p:cNvSpPr/>
            <p:nvPr/>
          </p:nvSpPr>
          <p:spPr>
            <a:xfrm flipH="false" flipV="false" rot="0">
              <a:off x="0" y="0"/>
              <a:ext cx="3870251" cy="2009370"/>
            </a:xfrm>
            <a:custGeom>
              <a:avLst/>
              <a:gdLst/>
              <a:ahLst/>
              <a:cxnLst/>
              <a:rect r="r" b="b" t="t" l="l"/>
              <a:pathLst>
                <a:path h="2009370" w="3870251">
                  <a:moveTo>
                    <a:pt x="52685" y="0"/>
                  </a:moveTo>
                  <a:lnTo>
                    <a:pt x="3817567" y="0"/>
                  </a:lnTo>
                  <a:cubicBezTo>
                    <a:pt x="3831540" y="0"/>
                    <a:pt x="3844940" y="5551"/>
                    <a:pt x="3854821" y="15431"/>
                  </a:cubicBezTo>
                  <a:cubicBezTo>
                    <a:pt x="3864701" y="25311"/>
                    <a:pt x="3870251" y="38712"/>
                    <a:pt x="3870251" y="52685"/>
                  </a:cubicBezTo>
                  <a:lnTo>
                    <a:pt x="3870251" y="1956685"/>
                  </a:lnTo>
                  <a:cubicBezTo>
                    <a:pt x="3870251" y="1985782"/>
                    <a:pt x="3846664" y="2009370"/>
                    <a:pt x="3817567" y="2009370"/>
                  </a:cubicBezTo>
                  <a:lnTo>
                    <a:pt x="52685" y="2009370"/>
                  </a:lnTo>
                  <a:cubicBezTo>
                    <a:pt x="38712" y="2009370"/>
                    <a:pt x="25311" y="2003819"/>
                    <a:pt x="15431" y="1993939"/>
                  </a:cubicBezTo>
                  <a:cubicBezTo>
                    <a:pt x="5551" y="1984059"/>
                    <a:pt x="0" y="1970658"/>
                    <a:pt x="0" y="1956685"/>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20474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91207" y="2060762"/>
            <a:ext cx="4846338" cy="3659821"/>
          </a:xfrm>
          <a:custGeom>
            <a:avLst/>
            <a:gdLst/>
            <a:ahLst/>
            <a:cxnLst/>
            <a:rect r="r" b="b" t="t" l="l"/>
            <a:pathLst>
              <a:path h="3659821" w="4846338">
                <a:moveTo>
                  <a:pt x="0" y="0"/>
                </a:moveTo>
                <a:lnTo>
                  <a:pt x="4846339" y="0"/>
                </a:lnTo>
                <a:lnTo>
                  <a:pt x="4846339" y="3659821"/>
                </a:lnTo>
                <a:lnTo>
                  <a:pt x="0" y="3659821"/>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291796" y="6215883"/>
            <a:ext cx="14189361" cy="2039721"/>
          </a:xfrm>
          <a:custGeom>
            <a:avLst/>
            <a:gdLst/>
            <a:ahLst/>
            <a:cxnLst/>
            <a:rect r="r" b="b" t="t" l="l"/>
            <a:pathLst>
              <a:path h="2039721" w="14189361">
                <a:moveTo>
                  <a:pt x="0" y="0"/>
                </a:moveTo>
                <a:lnTo>
                  <a:pt x="14189361" y="0"/>
                </a:lnTo>
                <a:lnTo>
                  <a:pt x="14189361" y="2039721"/>
                </a:lnTo>
                <a:lnTo>
                  <a:pt x="0" y="2039721"/>
                </a:lnTo>
                <a:lnTo>
                  <a:pt x="0" y="0"/>
                </a:lnTo>
                <a:close/>
              </a:path>
            </a:pathLst>
          </a:custGeom>
          <a:blipFill>
            <a:blip r:embed="rId3"/>
            <a:stretch>
              <a:fillRect l="0" t="0" r="0" b="0"/>
            </a:stretch>
          </a:blipFill>
        </p:spPr>
      </p:sp>
      <p:sp>
        <p:nvSpPr>
          <p:cNvPr name="TextBox 13" id="13"/>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Steganography</a:t>
            </a:r>
            <a:r>
              <a:rPr lang="en-US" sz="7099">
                <a:solidFill>
                  <a:srgbClr val="00BF63"/>
                </a:solidFill>
                <a:latin typeface="Squada One"/>
                <a:ea typeface="Squada One"/>
                <a:cs typeface="Squada One"/>
                <a:sym typeface="Squada One"/>
              </a:rPr>
              <a:t> </a:t>
            </a:r>
          </a:p>
        </p:txBody>
      </p:sp>
      <p:sp>
        <p:nvSpPr>
          <p:cNvPr name="TextBox 14" id="14"/>
          <p:cNvSpPr txBox="true"/>
          <p:nvPr/>
        </p:nvSpPr>
        <p:spPr>
          <a:xfrm rot="0">
            <a:off x="8280489" y="2688522"/>
            <a:ext cx="7943928" cy="2690813"/>
          </a:xfrm>
          <a:prstGeom prst="rect">
            <a:avLst/>
          </a:prstGeom>
        </p:spPr>
        <p:txBody>
          <a:bodyPr anchor="t" rtlCol="false" tIns="0" lIns="0" bIns="0" rIns="0">
            <a:spAutoFit/>
          </a:bodyPr>
          <a:lstStyle/>
          <a:p>
            <a:pPr algn="ctr">
              <a:lnSpc>
                <a:spcPts val="5368"/>
              </a:lnSpc>
              <a:spcBef>
                <a:spcPct val="0"/>
              </a:spcBef>
            </a:pPr>
            <a:r>
              <a:rPr lang="en-US" sz="3834">
                <a:solidFill>
                  <a:srgbClr val="000000"/>
                </a:solidFill>
                <a:latin typeface="Varela Round"/>
                <a:ea typeface="Varela Round"/>
                <a:cs typeface="Varela Round"/>
                <a:sym typeface="Varela Round"/>
              </a:rPr>
              <a:t>the malware initiates several </a:t>
            </a:r>
            <a:r>
              <a:rPr lang="en-US" sz="3834">
                <a:solidFill>
                  <a:srgbClr val="FF2929"/>
                </a:solidFill>
                <a:latin typeface="Varela Round"/>
                <a:ea typeface="Varela Round"/>
                <a:cs typeface="Varela Round"/>
                <a:sym typeface="Varela Round"/>
              </a:rPr>
              <a:t>GET </a:t>
            </a:r>
            <a:r>
              <a:rPr lang="en-US" sz="3834">
                <a:solidFill>
                  <a:srgbClr val="000000"/>
                </a:solidFill>
                <a:latin typeface="Varela Round"/>
                <a:ea typeface="Varela Round"/>
                <a:cs typeface="Varela Round"/>
                <a:sym typeface="Varela Round"/>
              </a:rPr>
              <a:t>requests, followed by encrypted websocket traffic for data exfiltration.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965753"/>
            <a:ext cx="14694860" cy="7292547"/>
            <a:chOff x="0" y="0"/>
            <a:chExt cx="3870251" cy="1920671"/>
          </a:xfrm>
        </p:grpSpPr>
        <p:sp>
          <p:nvSpPr>
            <p:cNvPr name="Freeform 3" id="3"/>
            <p:cNvSpPr/>
            <p:nvPr/>
          </p:nvSpPr>
          <p:spPr>
            <a:xfrm flipH="false" flipV="false" rot="0">
              <a:off x="0" y="0"/>
              <a:ext cx="3870251" cy="1920671"/>
            </a:xfrm>
            <a:custGeom>
              <a:avLst/>
              <a:gdLst/>
              <a:ahLst/>
              <a:cxnLst/>
              <a:rect r="r" b="b" t="t" l="l"/>
              <a:pathLst>
                <a:path h="1920671" w="3870251">
                  <a:moveTo>
                    <a:pt x="52685" y="0"/>
                  </a:moveTo>
                  <a:lnTo>
                    <a:pt x="3817567" y="0"/>
                  </a:lnTo>
                  <a:cubicBezTo>
                    <a:pt x="3831540" y="0"/>
                    <a:pt x="3844940" y="5551"/>
                    <a:pt x="3854821" y="15431"/>
                  </a:cubicBezTo>
                  <a:cubicBezTo>
                    <a:pt x="3864701" y="25311"/>
                    <a:pt x="3870251" y="38712"/>
                    <a:pt x="3870251" y="52685"/>
                  </a:cubicBezTo>
                  <a:lnTo>
                    <a:pt x="3870251" y="1867986"/>
                  </a:lnTo>
                  <a:cubicBezTo>
                    <a:pt x="3870251" y="1881959"/>
                    <a:pt x="3864701" y="1895360"/>
                    <a:pt x="3854821" y="1905240"/>
                  </a:cubicBezTo>
                  <a:cubicBezTo>
                    <a:pt x="3844940" y="1915120"/>
                    <a:pt x="3831540" y="1920671"/>
                    <a:pt x="3817567" y="1920671"/>
                  </a:cubicBezTo>
                  <a:lnTo>
                    <a:pt x="52685" y="1920671"/>
                  </a:lnTo>
                  <a:cubicBezTo>
                    <a:pt x="38712" y="1920671"/>
                    <a:pt x="25311" y="1915120"/>
                    <a:pt x="15431" y="1905240"/>
                  </a:cubicBezTo>
                  <a:cubicBezTo>
                    <a:pt x="5551" y="1895360"/>
                    <a:pt x="0" y="1881959"/>
                    <a:pt x="0" y="1867986"/>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19587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144000" y="5443346"/>
            <a:ext cx="7264115" cy="3076010"/>
          </a:xfrm>
          <a:custGeom>
            <a:avLst/>
            <a:gdLst/>
            <a:ahLst/>
            <a:cxnLst/>
            <a:rect r="r" b="b" t="t" l="l"/>
            <a:pathLst>
              <a:path h="3076010" w="7264115">
                <a:moveTo>
                  <a:pt x="0" y="0"/>
                </a:moveTo>
                <a:lnTo>
                  <a:pt x="7264115" y="0"/>
                </a:lnTo>
                <a:lnTo>
                  <a:pt x="7264115" y="3076010"/>
                </a:lnTo>
                <a:lnTo>
                  <a:pt x="0" y="3076010"/>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571122" y="2658834"/>
            <a:ext cx="6290810" cy="5860522"/>
          </a:xfrm>
          <a:custGeom>
            <a:avLst/>
            <a:gdLst/>
            <a:ahLst/>
            <a:cxnLst/>
            <a:rect r="r" b="b" t="t" l="l"/>
            <a:pathLst>
              <a:path h="5860522" w="6290810">
                <a:moveTo>
                  <a:pt x="0" y="0"/>
                </a:moveTo>
                <a:lnTo>
                  <a:pt x="6290809" y="0"/>
                </a:lnTo>
                <a:lnTo>
                  <a:pt x="6290809" y="5860522"/>
                </a:lnTo>
                <a:lnTo>
                  <a:pt x="0" y="5860522"/>
                </a:lnTo>
                <a:lnTo>
                  <a:pt x="0" y="0"/>
                </a:lnTo>
                <a:close/>
              </a:path>
            </a:pathLst>
          </a:custGeom>
          <a:blipFill>
            <a:blip r:embed="rId3"/>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WebSocket Traffic</a:t>
            </a:r>
          </a:p>
        </p:txBody>
      </p:sp>
      <p:sp>
        <p:nvSpPr>
          <p:cNvPr name="TextBox 14" id="14"/>
          <p:cNvSpPr txBox="true"/>
          <p:nvPr/>
        </p:nvSpPr>
        <p:spPr>
          <a:xfrm rot="0">
            <a:off x="9144000" y="2873192"/>
            <a:ext cx="7264115" cy="2270308"/>
          </a:xfrm>
          <a:prstGeom prst="rect">
            <a:avLst/>
          </a:prstGeom>
        </p:spPr>
        <p:txBody>
          <a:bodyPr anchor="t" rtlCol="false" tIns="0" lIns="0" bIns="0" rIns="0">
            <a:spAutoFit/>
          </a:bodyPr>
          <a:lstStyle/>
          <a:p>
            <a:pPr algn="ctr">
              <a:lnSpc>
                <a:spcPts val="4539"/>
              </a:lnSpc>
              <a:spcBef>
                <a:spcPct val="0"/>
              </a:spcBef>
            </a:pPr>
            <a:r>
              <a:rPr lang="en-US" sz="3242">
                <a:solidFill>
                  <a:srgbClr val="000000"/>
                </a:solidFill>
                <a:latin typeface="Varela Round"/>
                <a:ea typeface="Varela Round"/>
                <a:cs typeface="Varela Round"/>
                <a:sym typeface="Varela Round"/>
              </a:rPr>
              <a:t>A</a:t>
            </a:r>
            <a:r>
              <a:rPr lang="en-US" sz="3242">
                <a:solidFill>
                  <a:srgbClr val="000000"/>
                </a:solidFill>
                <a:latin typeface="Varela Round"/>
                <a:ea typeface="Varela Round"/>
                <a:cs typeface="Varela Round"/>
                <a:sym typeface="Varela Round"/>
              </a:rPr>
              <a:t> switch to encrypted </a:t>
            </a:r>
            <a:r>
              <a:rPr lang="en-US" sz="3242">
                <a:solidFill>
                  <a:srgbClr val="FF2929"/>
                </a:solidFill>
                <a:latin typeface="Varela Round"/>
                <a:ea typeface="Varela Round"/>
                <a:cs typeface="Varela Round"/>
                <a:sym typeface="Varela Round"/>
              </a:rPr>
              <a:t>websocket </a:t>
            </a:r>
            <a:r>
              <a:rPr lang="en-US" sz="3242">
                <a:solidFill>
                  <a:srgbClr val="FF3131"/>
                </a:solidFill>
                <a:latin typeface="Varela Round"/>
                <a:ea typeface="Varela Round"/>
                <a:cs typeface="Varela Round"/>
                <a:sym typeface="Varela Round"/>
              </a:rPr>
              <a:t>traffic </a:t>
            </a:r>
            <a:r>
              <a:rPr lang="en-US" sz="3242">
                <a:solidFill>
                  <a:srgbClr val="000000"/>
                </a:solidFill>
                <a:latin typeface="Varela Round"/>
                <a:ea typeface="Varela Round"/>
                <a:cs typeface="Varela Round"/>
                <a:sym typeface="Varela Round"/>
              </a:rPr>
              <a:t>for </a:t>
            </a:r>
            <a:r>
              <a:rPr lang="en-US" sz="3242">
                <a:solidFill>
                  <a:srgbClr val="FF3131"/>
                </a:solidFill>
                <a:latin typeface="Varela Round"/>
                <a:ea typeface="Varela Round"/>
                <a:cs typeface="Varela Round"/>
                <a:sym typeface="Varela Round"/>
              </a:rPr>
              <a:t>exfiltration</a:t>
            </a:r>
            <a:r>
              <a:rPr lang="en-US" sz="3242">
                <a:solidFill>
                  <a:srgbClr val="000000"/>
                </a:solidFill>
                <a:latin typeface="Varela Round"/>
                <a:ea typeface="Varela Round"/>
                <a:cs typeface="Varela Round"/>
                <a:sym typeface="Varela Round"/>
              </a:rPr>
              <a:t>, indicating an advanced effort to evade detection during and after the infection.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454395" y="1965753"/>
            <a:ext cx="11327063" cy="8143324"/>
            <a:chOff x="0" y="0"/>
            <a:chExt cx="2983259" cy="2144744"/>
          </a:xfrm>
        </p:grpSpPr>
        <p:sp>
          <p:nvSpPr>
            <p:cNvPr name="Freeform 3" id="3"/>
            <p:cNvSpPr/>
            <p:nvPr/>
          </p:nvSpPr>
          <p:spPr>
            <a:xfrm flipH="false" flipV="false" rot="0">
              <a:off x="0" y="0"/>
              <a:ext cx="2983259" cy="2144744"/>
            </a:xfrm>
            <a:custGeom>
              <a:avLst/>
              <a:gdLst/>
              <a:ahLst/>
              <a:cxnLst/>
              <a:rect r="r" b="b" t="t" l="l"/>
              <a:pathLst>
                <a:path h="2144744" w="2983259">
                  <a:moveTo>
                    <a:pt x="68349" y="0"/>
                  </a:moveTo>
                  <a:lnTo>
                    <a:pt x="2914910" y="0"/>
                  </a:lnTo>
                  <a:cubicBezTo>
                    <a:pt x="2933038" y="0"/>
                    <a:pt x="2950423" y="7201"/>
                    <a:pt x="2963240" y="20019"/>
                  </a:cubicBezTo>
                  <a:cubicBezTo>
                    <a:pt x="2976058" y="32837"/>
                    <a:pt x="2983259" y="50222"/>
                    <a:pt x="2983259" y="68349"/>
                  </a:cubicBezTo>
                  <a:lnTo>
                    <a:pt x="2983259" y="2076395"/>
                  </a:lnTo>
                  <a:cubicBezTo>
                    <a:pt x="2983259" y="2094522"/>
                    <a:pt x="2976058" y="2111907"/>
                    <a:pt x="2963240" y="2124725"/>
                  </a:cubicBezTo>
                  <a:cubicBezTo>
                    <a:pt x="2950423" y="2137543"/>
                    <a:pt x="2933038" y="2144744"/>
                    <a:pt x="2914910" y="2144744"/>
                  </a:cubicBezTo>
                  <a:lnTo>
                    <a:pt x="68349" y="2144744"/>
                  </a:lnTo>
                  <a:cubicBezTo>
                    <a:pt x="50222" y="2144744"/>
                    <a:pt x="32837" y="2137543"/>
                    <a:pt x="20019" y="2124725"/>
                  </a:cubicBezTo>
                  <a:cubicBezTo>
                    <a:pt x="7201" y="2111907"/>
                    <a:pt x="0" y="2094522"/>
                    <a:pt x="0" y="2076395"/>
                  </a:cubicBezTo>
                  <a:lnTo>
                    <a:pt x="0" y="68349"/>
                  </a:lnTo>
                  <a:cubicBezTo>
                    <a:pt x="0" y="50222"/>
                    <a:pt x="7201" y="32837"/>
                    <a:pt x="20019" y="20019"/>
                  </a:cubicBezTo>
                  <a:cubicBezTo>
                    <a:pt x="32837" y="7201"/>
                    <a:pt x="50222" y="0"/>
                    <a:pt x="68349"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2983259" cy="21828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974872" y="2174773"/>
            <a:ext cx="10176288" cy="7934305"/>
          </a:xfrm>
          <a:prstGeom prst="rect">
            <a:avLst/>
          </a:prstGeom>
        </p:spPr>
        <p:txBody>
          <a:bodyPr anchor="t" rtlCol="false" tIns="0" lIns="0" bIns="0" rIns="0">
            <a:spAutoFit/>
          </a:bodyPr>
          <a:lstStyle/>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Fake</a:t>
            </a:r>
            <a:r>
              <a:rPr lang="en-US" sz="2145">
                <a:solidFill>
                  <a:srgbClr val="000000"/>
                </a:solidFill>
                <a:latin typeface="Varela Round"/>
                <a:ea typeface="Varela Round"/>
                <a:cs typeface="Varela Round"/>
                <a:sym typeface="Varela Round"/>
              </a:rPr>
              <a:t> Notepad++ Site: hxxps[:]//notee</a:t>
            </a:r>
            <a:r>
              <a:rPr lang="en-US" sz="2145">
                <a:solidFill>
                  <a:srgbClr val="000000"/>
                </a:solidFill>
                <a:latin typeface="Varela Round"/>
                <a:ea typeface="Varela Round"/>
                <a:cs typeface="Varela Round"/>
                <a:sym typeface="Varela Round"/>
              </a:rPr>
              <a:t>pad.ha</a:t>
            </a:r>
            <a:r>
              <a:rPr lang="en-US" sz="2145">
                <a:solidFill>
                  <a:srgbClr val="000000"/>
                </a:solidFill>
                <a:latin typeface="Varela Round"/>
                <a:ea typeface="Varela Round"/>
                <a:cs typeface="Varela Round"/>
                <a:sym typeface="Varela Round"/>
              </a:rPr>
              <a:t>s</a:t>
            </a:r>
            <a:r>
              <a:rPr lang="en-US" sz="2145">
                <a:solidFill>
                  <a:srgbClr val="000000"/>
                </a:solidFill>
                <a:latin typeface="Varela Round"/>
                <a:ea typeface="Varela Round"/>
                <a:cs typeface="Varela Round"/>
                <a:sym typeface="Varela Round"/>
              </a:rPr>
              <a:t>ankahriman</a:t>
            </a:r>
            <a:r>
              <a:rPr lang="en-US" sz="2145">
                <a:solidFill>
                  <a:srgbClr val="000000"/>
                </a:solidFill>
                <a:latin typeface="Varela Round"/>
                <a:ea typeface="Varela Round"/>
                <a:cs typeface="Varela Round"/>
                <a:sym typeface="Varela Round"/>
              </a:rPr>
              <a:t>o</a:t>
            </a:r>
            <a:r>
              <a:rPr lang="en-US" sz="2145">
                <a:solidFill>
                  <a:srgbClr val="000000"/>
                </a:solidFill>
                <a:latin typeface="Varela Round"/>
                <a:ea typeface="Varela Round"/>
                <a:cs typeface="Varela Round"/>
                <a:sym typeface="Varela Round"/>
              </a:rPr>
              <a:t>glu[.]</a:t>
            </a:r>
            <a:r>
              <a:rPr lang="en-US" sz="2145">
                <a:solidFill>
                  <a:srgbClr val="000000"/>
                </a:solidFill>
                <a:latin typeface="Varela Round"/>
                <a:ea typeface="Varela Round"/>
                <a:cs typeface="Varela Round"/>
                <a:sym typeface="Varela Round"/>
              </a:rPr>
              <a:t>c</a:t>
            </a:r>
            <a:r>
              <a:rPr lang="en-US" sz="2145">
                <a:solidFill>
                  <a:srgbClr val="000000"/>
                </a:solidFill>
                <a:latin typeface="Varela Round"/>
                <a:ea typeface="Varela Round"/>
                <a:cs typeface="Varela Round"/>
                <a:sym typeface="Varela Round"/>
              </a:rPr>
              <a:t>om[.]</a:t>
            </a:r>
            <a:r>
              <a:rPr lang="en-US" sz="2145">
                <a:solidFill>
                  <a:srgbClr val="000000"/>
                </a:solidFill>
                <a:latin typeface="Varela Round"/>
                <a:ea typeface="Varela Round"/>
                <a:cs typeface="Varela Round"/>
                <a:sym typeface="Varela Round"/>
              </a:rPr>
              <a:t>tr</a:t>
            </a:r>
            <a:r>
              <a:rPr lang="en-US" sz="2145">
                <a:solidFill>
                  <a:srgbClr val="000000"/>
                </a:solidFill>
                <a:latin typeface="Varela Round"/>
                <a:ea typeface="Varela Round"/>
                <a:cs typeface="Varela Round"/>
                <a:sym typeface="Varela Round"/>
              </a:rPr>
              <a:t>/</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M</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l</a:t>
            </a:r>
            <a:r>
              <a:rPr lang="en-US" sz="2145">
                <a:solidFill>
                  <a:srgbClr val="000000"/>
                </a:solidFill>
                <a:latin typeface="Varela Round"/>
                <a:ea typeface="Varela Round"/>
                <a:cs typeface="Varela Round"/>
                <a:sym typeface="Varela Round"/>
              </a:rPr>
              <a:t>ic</a:t>
            </a:r>
            <a:r>
              <a:rPr lang="en-US" sz="2145">
                <a:solidFill>
                  <a:srgbClr val="000000"/>
                </a:solidFill>
                <a:latin typeface="Varela Round"/>
                <a:ea typeface="Varela Round"/>
                <a:cs typeface="Varela Round"/>
                <a:sym typeface="Varela Round"/>
              </a:rPr>
              <a:t>ious</a:t>
            </a:r>
            <a:r>
              <a:rPr lang="en-US" sz="2145">
                <a:solidFill>
                  <a:srgbClr val="000000"/>
                </a:solidFill>
                <a:latin typeface="Varela Round"/>
                <a:ea typeface="Varela Round"/>
                <a:cs typeface="Varela Round"/>
                <a:sym typeface="Varela Round"/>
              </a:rPr>
              <a:t> </a:t>
            </a:r>
            <a:r>
              <a:rPr lang="en-US" sz="2145">
                <a:solidFill>
                  <a:srgbClr val="000000"/>
                </a:solidFill>
                <a:latin typeface="Varela Round"/>
                <a:ea typeface="Varela Round"/>
                <a:cs typeface="Varela Round"/>
                <a:sym typeface="Varela Round"/>
              </a:rPr>
              <a:t>ZIP D</a:t>
            </a:r>
            <a:r>
              <a:rPr lang="en-US" sz="2145">
                <a:solidFill>
                  <a:srgbClr val="000000"/>
                </a:solidFill>
                <a:latin typeface="Varela Round"/>
                <a:ea typeface="Varela Round"/>
                <a:cs typeface="Varela Round"/>
                <a:sym typeface="Varela Round"/>
              </a:rPr>
              <a:t>ownload URL: hx</a:t>
            </a:r>
            <a:r>
              <a:rPr lang="en-US" sz="2145">
                <a:solidFill>
                  <a:srgbClr val="000000"/>
                </a:solidFill>
                <a:latin typeface="Varela Round"/>
                <a:ea typeface="Varela Round"/>
                <a:cs typeface="Varela Round"/>
                <a:sym typeface="Varela Round"/>
              </a:rPr>
              <a:t>xps[:]//no</a:t>
            </a:r>
            <a:r>
              <a:rPr lang="en-US" sz="2145">
                <a:solidFill>
                  <a:srgbClr val="000000"/>
                </a:solidFill>
                <a:latin typeface="Varela Round"/>
                <a:ea typeface="Varela Round"/>
                <a:cs typeface="Varela Round"/>
                <a:sym typeface="Varela Round"/>
              </a:rPr>
              <a:t>t</a:t>
            </a:r>
            <a:r>
              <a:rPr lang="en-US" sz="2145">
                <a:solidFill>
                  <a:srgbClr val="000000"/>
                </a:solidFill>
                <a:latin typeface="Varela Round"/>
                <a:ea typeface="Varela Round"/>
                <a:cs typeface="Varela Round"/>
                <a:sym typeface="Varela Round"/>
              </a:rPr>
              <a:t>eep</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d.hasa</a:t>
            </a:r>
            <a:r>
              <a:rPr lang="en-US" sz="2145">
                <a:solidFill>
                  <a:srgbClr val="000000"/>
                </a:solidFill>
                <a:latin typeface="Varela Round"/>
                <a:ea typeface="Varela Round"/>
                <a:cs typeface="Varela Round"/>
                <a:sym typeface="Varela Round"/>
              </a:rPr>
              <a:t>n</a:t>
            </a:r>
            <a:r>
              <a:rPr lang="en-US" sz="2145">
                <a:solidFill>
                  <a:srgbClr val="000000"/>
                </a:solidFill>
                <a:latin typeface="Varela Round"/>
                <a:ea typeface="Varela Round"/>
                <a:cs typeface="Varela Round"/>
                <a:sym typeface="Varela Round"/>
              </a:rPr>
              <a:t>kahr</a:t>
            </a:r>
            <a:r>
              <a:rPr lang="en-US" sz="2145">
                <a:solidFill>
                  <a:srgbClr val="000000"/>
                </a:solidFill>
                <a:latin typeface="Varela Round"/>
                <a:ea typeface="Varela Round"/>
                <a:cs typeface="Varela Round"/>
                <a:sym typeface="Varela Round"/>
              </a:rPr>
              <a:t>imanoglu[.]com[.]tr/ing.php</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Padded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8d0e8bafffed28f5c709a99392f7ab42430635839f7aba92a01c956c10702c8f</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802 MB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Carved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af67a6bd0baf78191617c97aad2d21b7d6133e879c92c97b1b1345d629f79661</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333 KB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Steganography Image: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c4b7e2de87630bde08e367c75d9a2b9ae79b1d4f03ee8014531239c9597efc2e</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C2 Server:</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IP Address: 162.33.178[.]106</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Port: 80</a:t>
            </a:r>
          </a:p>
          <a:p>
            <a:pPr algn="l">
              <a:lnSpc>
                <a:spcPts val="3003"/>
              </a:lnSpc>
              <a:spcBef>
                <a:spcPct val="0"/>
              </a:spcBef>
            </a:pPr>
          </a:p>
        </p:txBody>
      </p:sp>
      <p:sp>
        <p:nvSpPr>
          <p:cNvPr name="Freeform 12" id="12"/>
          <p:cNvSpPr/>
          <p:nvPr/>
        </p:nvSpPr>
        <p:spPr>
          <a:xfrm flipH="false" flipV="false" rot="0">
            <a:off x="1028700" y="1462657"/>
            <a:ext cx="3680843" cy="3680843"/>
          </a:xfrm>
          <a:custGeom>
            <a:avLst/>
            <a:gdLst/>
            <a:ahLst/>
            <a:cxnLst/>
            <a:rect r="r" b="b" t="t" l="l"/>
            <a:pathLst>
              <a:path h="3680843" w="3680843">
                <a:moveTo>
                  <a:pt x="0" y="0"/>
                </a:moveTo>
                <a:lnTo>
                  <a:pt x="3680843" y="0"/>
                </a:lnTo>
                <a:lnTo>
                  <a:pt x="3680843" y="3680843"/>
                </a:lnTo>
                <a:lnTo>
                  <a:pt x="0" y="3680843"/>
                </a:lnTo>
                <a:lnTo>
                  <a:pt x="0" y="0"/>
                </a:lnTo>
                <a:close/>
              </a:path>
            </a:pathLst>
          </a:custGeom>
          <a:blipFill>
            <a:blip r:embed="rId2"/>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Artifacts</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99865" y="1599821"/>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7836001"/>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2839677"/>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3377385"/>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601592" y="4113814"/>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Ransomware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8106" y="2565428"/>
            <a:ext cx="15621194" cy="7197620"/>
            <a:chOff x="0" y="0"/>
            <a:chExt cx="4114224" cy="1895670"/>
          </a:xfrm>
        </p:grpSpPr>
        <p:sp>
          <p:nvSpPr>
            <p:cNvPr name="Freeform 3" id="3"/>
            <p:cNvSpPr/>
            <p:nvPr/>
          </p:nvSpPr>
          <p:spPr>
            <a:xfrm flipH="false" flipV="false" rot="0">
              <a:off x="0" y="0"/>
              <a:ext cx="4114224" cy="1895670"/>
            </a:xfrm>
            <a:custGeom>
              <a:avLst/>
              <a:gdLst/>
              <a:ahLst/>
              <a:cxnLst/>
              <a:rect r="r" b="b" t="t" l="l"/>
              <a:pathLst>
                <a:path h="1895670" w="4114224">
                  <a:moveTo>
                    <a:pt x="49560" y="0"/>
                  </a:moveTo>
                  <a:lnTo>
                    <a:pt x="4064664" y="0"/>
                  </a:lnTo>
                  <a:cubicBezTo>
                    <a:pt x="4077808" y="0"/>
                    <a:pt x="4090414" y="5222"/>
                    <a:pt x="4099708" y="14516"/>
                  </a:cubicBezTo>
                  <a:cubicBezTo>
                    <a:pt x="4109003" y="23810"/>
                    <a:pt x="4114224" y="36416"/>
                    <a:pt x="4114224" y="49560"/>
                  </a:cubicBezTo>
                  <a:lnTo>
                    <a:pt x="4114224" y="1846109"/>
                  </a:lnTo>
                  <a:cubicBezTo>
                    <a:pt x="4114224" y="1873481"/>
                    <a:pt x="4092035" y="1895670"/>
                    <a:pt x="4064664" y="1895670"/>
                  </a:cubicBezTo>
                  <a:lnTo>
                    <a:pt x="49560" y="1895670"/>
                  </a:lnTo>
                  <a:cubicBezTo>
                    <a:pt x="36416" y="1895670"/>
                    <a:pt x="23810" y="1890448"/>
                    <a:pt x="14516" y="1881154"/>
                  </a:cubicBezTo>
                  <a:cubicBezTo>
                    <a:pt x="5222" y="1871859"/>
                    <a:pt x="0" y="1859253"/>
                    <a:pt x="0" y="1846109"/>
                  </a:cubicBezTo>
                  <a:lnTo>
                    <a:pt x="0" y="49560"/>
                  </a:lnTo>
                  <a:cubicBezTo>
                    <a:pt x="0" y="36416"/>
                    <a:pt x="5222" y="23810"/>
                    <a:pt x="14516" y="14516"/>
                  </a:cubicBezTo>
                  <a:cubicBezTo>
                    <a:pt x="23810" y="5222"/>
                    <a:pt x="36416" y="0"/>
                    <a:pt x="49560" y="0"/>
                  </a:cubicBezTo>
                  <a:close/>
                </a:path>
              </a:pathLst>
            </a:custGeom>
            <a:solidFill>
              <a:srgbClr val="FFFFFF"/>
            </a:solidFill>
          </p:spPr>
        </p:sp>
        <p:sp>
          <p:nvSpPr>
            <p:cNvPr name="TextBox 4" id="4"/>
            <p:cNvSpPr txBox="true"/>
            <p:nvPr/>
          </p:nvSpPr>
          <p:spPr>
            <a:xfrm>
              <a:off x="0" y="-38100"/>
              <a:ext cx="4114224" cy="1933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641278" y="2862374"/>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
        <p:nvSpPr>
          <p:cNvPr name="TextBox 12" id="12"/>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
        <p:nvSpPr>
          <p:cNvPr name="TextBox 13" id="13"/>
          <p:cNvSpPr txBox="true"/>
          <p:nvPr/>
        </p:nvSpPr>
        <p:spPr>
          <a:xfrm rot="0">
            <a:off x="2626460" y="5629532"/>
            <a:ext cx="8191222" cy="3207387"/>
          </a:xfrm>
          <a:prstGeom prst="rect">
            <a:avLst/>
          </a:prstGeom>
        </p:spPr>
        <p:txBody>
          <a:bodyPr anchor="t" rtlCol="false" tIns="0" lIns="0" bIns="0" rIns="0">
            <a:spAutoFit/>
          </a:bodyPr>
          <a:lstStyle/>
          <a:p>
            <a:pPr algn="ctr">
              <a:lnSpc>
                <a:spcPts val="6439"/>
              </a:lnSpc>
              <a:spcBef>
                <a:spcPct val="0"/>
              </a:spcBef>
            </a:pPr>
            <a:r>
              <a:rPr lang="en-US" sz="4599">
                <a:solidFill>
                  <a:srgbClr val="004AAD"/>
                </a:solidFill>
                <a:latin typeface="Varela Round"/>
                <a:ea typeface="Varela Round"/>
                <a:cs typeface="Varela Round"/>
                <a:sym typeface="Varela Round"/>
              </a:rPr>
              <a:t>CyberVolk </a:t>
            </a:r>
            <a:r>
              <a:rPr lang="en-US" sz="4599">
                <a:solidFill>
                  <a:srgbClr val="000000"/>
                </a:solidFill>
                <a:latin typeface="Varela Round"/>
                <a:ea typeface="Varela Round"/>
                <a:cs typeface="Varela Round"/>
                <a:sym typeface="Varela Round"/>
              </a:rPr>
              <a:t>emerged in June 2024 as a hacktivist group associated with pro-Russian activities.</a:t>
            </a:r>
          </a:p>
        </p:txBody>
      </p:sp>
      <p:grpSp>
        <p:nvGrpSpPr>
          <p:cNvPr name="Group 14" id="14"/>
          <p:cNvGrpSpPr/>
          <p:nvPr/>
        </p:nvGrpSpPr>
        <p:grpSpPr>
          <a:xfrm rot="0">
            <a:off x="2180000" y="3068421"/>
            <a:ext cx="9116344" cy="1703861"/>
            <a:chOff x="0" y="0"/>
            <a:chExt cx="2401012" cy="448754"/>
          </a:xfrm>
        </p:grpSpPr>
        <p:sp>
          <p:nvSpPr>
            <p:cNvPr name="Freeform 15" id="15"/>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737373"/>
            </a:solidFill>
          </p:spPr>
        </p:sp>
        <p:sp>
          <p:nvSpPr>
            <p:cNvPr name="TextBox 16" id="16"/>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432869" y="3208116"/>
            <a:ext cx="8675008" cy="1424470"/>
            <a:chOff x="0" y="0"/>
            <a:chExt cx="2284776" cy="375169"/>
          </a:xfrm>
        </p:grpSpPr>
        <p:sp>
          <p:nvSpPr>
            <p:cNvPr name="Freeform 18" id="18"/>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9" id="19"/>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CyberVolk Ransomware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What’s the Malware?</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Types of Malware and Their Impact</a:t>
            </a:r>
          </a:p>
        </p:txBody>
      </p:sp>
      <p:sp>
        <p:nvSpPr>
          <p:cNvPr name="TextBox 5" id="5"/>
          <p:cNvSpPr txBox="true"/>
          <p:nvPr/>
        </p:nvSpPr>
        <p:spPr>
          <a:xfrm rot="0">
            <a:off x="4449072" y="7428706"/>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Analysis </a:t>
            </a:r>
          </a:p>
        </p:txBody>
      </p:sp>
      <p:sp>
        <p:nvSpPr>
          <p:cNvPr name="TextBox 6" id="6"/>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7" id="7"/>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sp>
        <p:nvSpPr>
          <p:cNvPr name="TextBox 8" id="8"/>
          <p:cNvSpPr txBox="true"/>
          <p:nvPr/>
        </p:nvSpPr>
        <p:spPr>
          <a:xfrm rot="0">
            <a:off x="3242536" y="7407954"/>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03</a:t>
            </a:r>
          </a:p>
        </p:txBody>
      </p:sp>
      <p:grpSp>
        <p:nvGrpSpPr>
          <p:cNvPr name="Group 9" id="9"/>
          <p:cNvGrpSpPr/>
          <p:nvPr/>
        </p:nvGrpSpPr>
        <p:grpSpPr>
          <a:xfrm rot="0">
            <a:off x="1028700" y="1502403"/>
            <a:ext cx="2213836" cy="22138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8571865" y="9782262"/>
            <a:ext cx="8687435" cy="2344758"/>
            <a:chOff x="0" y="0"/>
            <a:chExt cx="2288049" cy="617550"/>
          </a:xfrm>
        </p:grpSpPr>
        <p:sp>
          <p:nvSpPr>
            <p:cNvPr name="Freeform 14" id="14"/>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5E17EB"/>
            </a:solidFill>
          </p:spPr>
        </p:sp>
        <p:sp>
          <p:nvSpPr>
            <p:cNvPr name="TextBox 15" id="15"/>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7259300" y="-595020"/>
            <a:ext cx="1571606" cy="1623720"/>
            <a:chOff x="0" y="0"/>
            <a:chExt cx="413921" cy="427646"/>
          </a:xfrm>
        </p:grpSpPr>
        <p:sp>
          <p:nvSpPr>
            <p:cNvPr name="Freeform 17" id="17"/>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8" id="18"/>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99022" y="943549"/>
            <a:ext cx="11535872" cy="947744"/>
          </a:xfrm>
          <a:prstGeom prst="rect">
            <a:avLst/>
          </a:prstGeom>
        </p:spPr>
        <p:txBody>
          <a:bodyPr anchor="t" rtlCol="false" tIns="0" lIns="0" bIns="0" rIns="0">
            <a:spAutoFit/>
          </a:bodyPr>
          <a:lstStyle/>
          <a:p>
            <a:pPr algn="ctr">
              <a:lnSpc>
                <a:spcPts val="6609"/>
              </a:lnSpc>
            </a:pPr>
            <a:r>
              <a:rPr lang="en-US" sz="8262">
                <a:solidFill>
                  <a:srgbClr val="737373"/>
                </a:solidFill>
                <a:latin typeface="Squada One"/>
                <a:ea typeface="Squada One"/>
                <a:cs typeface="Squada One"/>
                <a:sym typeface="Squada One"/>
              </a:rPr>
              <a:t>Cybervolk Ransomware</a:t>
            </a:r>
          </a:p>
        </p:txBody>
      </p:sp>
      <p:grpSp>
        <p:nvGrpSpPr>
          <p:cNvPr name="Group 3" id="3"/>
          <p:cNvGrpSpPr/>
          <p:nvPr/>
        </p:nvGrpSpPr>
        <p:grpSpPr>
          <a:xfrm rot="0">
            <a:off x="1169808" y="2365744"/>
            <a:ext cx="15794299" cy="7240572"/>
            <a:chOff x="0" y="0"/>
            <a:chExt cx="4159815" cy="1906982"/>
          </a:xfrm>
        </p:grpSpPr>
        <p:sp>
          <p:nvSpPr>
            <p:cNvPr name="Freeform 4" id="4"/>
            <p:cNvSpPr/>
            <p:nvPr/>
          </p:nvSpPr>
          <p:spPr>
            <a:xfrm flipH="false" flipV="false" rot="0">
              <a:off x="0" y="0"/>
              <a:ext cx="4159815" cy="1906982"/>
            </a:xfrm>
            <a:custGeom>
              <a:avLst/>
              <a:gdLst/>
              <a:ahLst/>
              <a:cxnLst/>
              <a:rect r="r" b="b" t="t" l="l"/>
              <a:pathLst>
                <a:path h="1906982" w="4159815">
                  <a:moveTo>
                    <a:pt x="49017" y="0"/>
                  </a:moveTo>
                  <a:lnTo>
                    <a:pt x="4110798" y="0"/>
                  </a:lnTo>
                  <a:cubicBezTo>
                    <a:pt x="4123798" y="0"/>
                    <a:pt x="4136266" y="5164"/>
                    <a:pt x="4145459" y="14357"/>
                  </a:cubicBezTo>
                  <a:cubicBezTo>
                    <a:pt x="4154651" y="23549"/>
                    <a:pt x="4159815" y="36017"/>
                    <a:pt x="4159815" y="49017"/>
                  </a:cubicBezTo>
                  <a:lnTo>
                    <a:pt x="4159815" y="1857965"/>
                  </a:lnTo>
                  <a:cubicBezTo>
                    <a:pt x="4159815" y="1870965"/>
                    <a:pt x="4154651" y="1883433"/>
                    <a:pt x="4145459" y="1892625"/>
                  </a:cubicBezTo>
                  <a:cubicBezTo>
                    <a:pt x="4136266" y="1901818"/>
                    <a:pt x="4123798" y="1906982"/>
                    <a:pt x="4110798" y="1906982"/>
                  </a:cubicBezTo>
                  <a:lnTo>
                    <a:pt x="49017" y="1906982"/>
                  </a:lnTo>
                  <a:cubicBezTo>
                    <a:pt x="21946" y="1906982"/>
                    <a:pt x="0" y="1885036"/>
                    <a:pt x="0" y="1857965"/>
                  </a:cubicBezTo>
                  <a:lnTo>
                    <a:pt x="0" y="49017"/>
                  </a:lnTo>
                  <a:cubicBezTo>
                    <a:pt x="0" y="36017"/>
                    <a:pt x="5164" y="23549"/>
                    <a:pt x="14357" y="14357"/>
                  </a:cubicBezTo>
                  <a:cubicBezTo>
                    <a:pt x="23549" y="5164"/>
                    <a:pt x="36017" y="0"/>
                    <a:pt x="49017" y="0"/>
                  </a:cubicBezTo>
                  <a:close/>
                </a:path>
              </a:pathLst>
            </a:custGeom>
            <a:solidFill>
              <a:srgbClr val="FFFFFF"/>
            </a:solidFill>
          </p:spPr>
        </p:sp>
        <p:sp>
          <p:nvSpPr>
            <p:cNvPr name="TextBox 5" id="5"/>
            <p:cNvSpPr txBox="true"/>
            <p:nvPr/>
          </p:nvSpPr>
          <p:spPr>
            <a:xfrm>
              <a:off x="0" y="-38100"/>
              <a:ext cx="4159815" cy="194508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23388" y="3368083"/>
            <a:ext cx="9101967" cy="5154636"/>
          </a:xfrm>
          <a:prstGeom prst="rect">
            <a:avLst/>
          </a:prstGeom>
        </p:spPr>
        <p:txBody>
          <a:bodyPr anchor="t" rtlCol="false" tIns="0" lIns="0" bIns="0" rIns="0">
            <a:spAutoFit/>
          </a:bodyPr>
          <a:lstStyle/>
          <a:p>
            <a:pPr algn="ctr">
              <a:lnSpc>
                <a:spcPts val="4574"/>
              </a:lnSpc>
              <a:spcBef>
                <a:spcPct val="0"/>
              </a:spcBef>
            </a:pPr>
            <a:r>
              <a:rPr lang="en-US" sz="3267">
                <a:solidFill>
                  <a:srgbClr val="040505"/>
                </a:solidFill>
                <a:latin typeface="Varela Round"/>
                <a:ea typeface="Varela Round"/>
                <a:cs typeface="Varela Round"/>
                <a:sym typeface="Varela Round"/>
              </a:rPr>
              <a:t>CyberVolk Ransomware was first completed on July 1, 2024, and it was detected</a:t>
            </a:r>
          </a:p>
          <a:p>
            <a:pPr algn="ctr">
              <a:lnSpc>
                <a:spcPts val="4574"/>
              </a:lnSpc>
              <a:spcBef>
                <a:spcPct val="0"/>
              </a:spcBef>
            </a:pPr>
            <a:r>
              <a:rPr lang="en-US" sz="3267">
                <a:solidFill>
                  <a:srgbClr val="040505"/>
                </a:solidFill>
                <a:latin typeface="Varela Round"/>
                <a:ea typeface="Varela Round"/>
                <a:cs typeface="Varela Round"/>
                <a:sym typeface="Varela Round"/>
              </a:rPr>
              <a:t>being marketed as </a:t>
            </a:r>
            <a:r>
              <a:rPr lang="en-US" sz="3267" u="sng">
                <a:solidFill>
                  <a:srgbClr val="E71224"/>
                </a:solidFill>
                <a:latin typeface="Varela Round"/>
                <a:ea typeface="Varela Round"/>
                <a:cs typeface="Varela Round"/>
                <a:sym typeface="Varela Round"/>
              </a:rPr>
              <a:t>RaaS (Ransomware as a Service)</a:t>
            </a:r>
            <a:r>
              <a:rPr lang="en-US" sz="3267">
                <a:solidFill>
                  <a:srgbClr val="040505"/>
                </a:solidFill>
                <a:latin typeface="Varela Round"/>
                <a:ea typeface="Varela Round"/>
                <a:cs typeface="Varela Round"/>
                <a:sym typeface="Varela Round"/>
              </a:rPr>
              <a:t> on the dark web and Telegram</a:t>
            </a:r>
          </a:p>
          <a:p>
            <a:pPr algn="ctr">
              <a:lnSpc>
                <a:spcPts val="4574"/>
              </a:lnSpc>
              <a:spcBef>
                <a:spcPct val="0"/>
              </a:spcBef>
            </a:pPr>
            <a:r>
              <a:rPr lang="en-US" sz="3267">
                <a:solidFill>
                  <a:srgbClr val="040505"/>
                </a:solidFill>
                <a:latin typeface="Varela Round"/>
                <a:ea typeface="Varela Round"/>
                <a:cs typeface="Varela Round"/>
                <a:sym typeface="Varela Round"/>
              </a:rPr>
              <a:t>on July 3, 2024. The initial ransomware was developed in the </a:t>
            </a:r>
            <a:r>
              <a:rPr lang="en-US" sz="3267" u="sng">
                <a:solidFill>
                  <a:srgbClr val="040505"/>
                </a:solidFill>
                <a:latin typeface="Varela Round"/>
                <a:ea typeface="Varela Round"/>
                <a:cs typeface="Varela Round"/>
                <a:sym typeface="Varela Round"/>
              </a:rPr>
              <a:t>C++ language</a:t>
            </a:r>
            <a:r>
              <a:rPr lang="en-US" sz="3267">
                <a:solidFill>
                  <a:srgbClr val="040505"/>
                </a:solidFill>
                <a:latin typeface="Varela Round"/>
                <a:ea typeface="Varela Round"/>
                <a:cs typeface="Varela Round"/>
                <a:sym typeface="Varela Round"/>
              </a:rPr>
              <a:t> and,</a:t>
            </a:r>
          </a:p>
          <a:p>
            <a:pPr algn="ctr">
              <a:lnSpc>
                <a:spcPts val="4574"/>
              </a:lnSpc>
              <a:spcBef>
                <a:spcPct val="0"/>
              </a:spcBef>
            </a:pPr>
            <a:r>
              <a:rPr lang="en-US" sz="3267">
                <a:solidFill>
                  <a:srgbClr val="040505"/>
                </a:solidFill>
                <a:latin typeface="Varela Round"/>
                <a:ea typeface="Varela Round"/>
                <a:cs typeface="Varela Round"/>
                <a:sym typeface="Varela Round"/>
              </a:rPr>
              <a:t>like most ransomware, uses the </a:t>
            </a:r>
            <a:r>
              <a:rPr lang="en-US" sz="3267" u="sng">
                <a:solidFill>
                  <a:srgbClr val="040505"/>
                </a:solidFill>
                <a:latin typeface="Varela Round"/>
                <a:ea typeface="Varela Round"/>
                <a:cs typeface="Varela Round"/>
                <a:sym typeface="Varela Round"/>
              </a:rPr>
              <a:t>AES encryption</a:t>
            </a:r>
            <a:r>
              <a:rPr lang="en-US" sz="3267">
                <a:solidFill>
                  <a:srgbClr val="040505"/>
                </a:solidFill>
                <a:latin typeface="Varela Round"/>
                <a:ea typeface="Varela Round"/>
                <a:cs typeface="Varela Round"/>
                <a:sym typeface="Varela Round"/>
              </a:rPr>
              <a:t> algorithm. The </a:t>
            </a:r>
            <a:r>
              <a:rPr lang="en-US" sz="3267" u="sng">
                <a:solidFill>
                  <a:srgbClr val="040505"/>
                </a:solidFill>
                <a:latin typeface="Varela Round"/>
                <a:ea typeface="Varela Round"/>
                <a:cs typeface="Varela Round"/>
                <a:sym typeface="Varela Round"/>
              </a:rPr>
              <a:t>SHA512 hash</a:t>
            </a:r>
          </a:p>
          <a:p>
            <a:pPr algn="ctr">
              <a:lnSpc>
                <a:spcPts val="4574"/>
              </a:lnSpc>
              <a:spcBef>
                <a:spcPct val="0"/>
              </a:spcBef>
            </a:pPr>
            <a:r>
              <a:rPr lang="en-US" sz="3267" u="sng">
                <a:solidFill>
                  <a:srgbClr val="040505"/>
                </a:solidFill>
                <a:latin typeface="Varela Round"/>
                <a:ea typeface="Varela Round"/>
                <a:cs typeface="Varela Round"/>
                <a:sym typeface="Varela Round"/>
              </a:rPr>
              <a:t>algorithm </a:t>
            </a:r>
            <a:r>
              <a:rPr lang="en-US" sz="3267">
                <a:solidFill>
                  <a:srgbClr val="040505"/>
                </a:solidFill>
                <a:latin typeface="Varela Round"/>
                <a:ea typeface="Varela Round"/>
                <a:cs typeface="Varela Round"/>
                <a:sym typeface="Varela Round"/>
              </a:rPr>
              <a:t>is used for AES key generation</a:t>
            </a:r>
          </a:p>
        </p:txBody>
      </p:sp>
      <p:sp>
        <p:nvSpPr>
          <p:cNvPr name="Freeform 7" id="7"/>
          <p:cNvSpPr/>
          <p:nvPr/>
        </p:nvSpPr>
        <p:spPr>
          <a:xfrm flipH="false" flipV="false" rot="0">
            <a:off x="11541076" y="2654573"/>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Tree>
  </p:cSld>
  <p:clrMapOvr>
    <a:masterClrMapping/>
  </p:clrMapOvr>
</p:sld>
</file>

<file path=ppt/slides/slide4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602200" y="4632586"/>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50741" y="102870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317535" y="1870144"/>
            <a:ext cx="9525635" cy="7736171"/>
            <a:chOff x="0" y="0"/>
            <a:chExt cx="2508809" cy="2037510"/>
          </a:xfrm>
        </p:grpSpPr>
        <p:sp>
          <p:nvSpPr>
            <p:cNvPr name="Freeform 9" id="9"/>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10" id="10"/>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71505" y="2166198"/>
            <a:ext cx="6235838" cy="7144063"/>
          </a:xfrm>
          <a:custGeom>
            <a:avLst/>
            <a:gdLst/>
            <a:ahLst/>
            <a:cxnLst/>
            <a:rect r="r" b="b" t="t" l="l"/>
            <a:pathLst>
              <a:path h="7144063" w="6235838">
                <a:moveTo>
                  <a:pt x="0" y="0"/>
                </a:moveTo>
                <a:lnTo>
                  <a:pt x="6235838" y="0"/>
                </a:lnTo>
                <a:lnTo>
                  <a:pt x="6235838" y="7144064"/>
                </a:lnTo>
                <a:lnTo>
                  <a:pt x="0" y="7144064"/>
                </a:lnTo>
                <a:lnTo>
                  <a:pt x="0" y="0"/>
                </a:lnTo>
                <a:close/>
              </a:path>
            </a:pathLst>
          </a:custGeom>
          <a:blipFill>
            <a:blip r:embed="rId2"/>
            <a:stretch>
              <a:fillRect l="-375" t="-13537" r="-1089" b="-11643"/>
            </a:stretch>
          </a:blipFill>
        </p:spPr>
      </p:sp>
      <p:sp>
        <p:nvSpPr>
          <p:cNvPr name="TextBox 12" id="12"/>
          <p:cNvSpPr txBox="true"/>
          <p:nvPr/>
        </p:nvSpPr>
        <p:spPr>
          <a:xfrm rot="0">
            <a:off x="5482863" y="596831"/>
            <a:ext cx="7213122"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Attack Chain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482863" y="596831"/>
            <a:ext cx="8271294"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Diamond Model</a:t>
            </a:r>
          </a:p>
        </p:txBody>
      </p:sp>
      <p:grpSp>
        <p:nvGrpSpPr>
          <p:cNvPr name="Group 3" id="3"/>
          <p:cNvGrpSpPr/>
          <p:nvPr/>
        </p:nvGrpSpPr>
        <p:grpSpPr>
          <a:xfrm rot="0">
            <a:off x="4317535" y="1870144"/>
            <a:ext cx="9525635" cy="7736171"/>
            <a:chOff x="0" y="0"/>
            <a:chExt cx="2508809" cy="2037510"/>
          </a:xfrm>
        </p:grpSpPr>
        <p:sp>
          <p:nvSpPr>
            <p:cNvPr name="Freeform 4" id="4"/>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5" id="5"/>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53771" y="2300698"/>
            <a:ext cx="8180457" cy="6875065"/>
          </a:xfrm>
          <a:custGeom>
            <a:avLst/>
            <a:gdLst/>
            <a:ahLst/>
            <a:cxnLst/>
            <a:rect r="r" b="b" t="t" l="l"/>
            <a:pathLst>
              <a:path h="6875065" w="8180457">
                <a:moveTo>
                  <a:pt x="0" y="0"/>
                </a:moveTo>
                <a:lnTo>
                  <a:pt x="8180458" y="0"/>
                </a:lnTo>
                <a:lnTo>
                  <a:pt x="8180458" y="6875065"/>
                </a:lnTo>
                <a:lnTo>
                  <a:pt x="0" y="6875065"/>
                </a:lnTo>
                <a:lnTo>
                  <a:pt x="0" y="0"/>
                </a:lnTo>
                <a:close/>
              </a:path>
            </a:pathLst>
          </a:custGeom>
          <a:blipFill>
            <a:blip r:embed="rId2"/>
            <a:stretch>
              <a:fillRect l="-1070" t="-29453" r="-1042" b="-42279"/>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092395" y="1352550"/>
            <a:ext cx="11864491" cy="964375"/>
          </a:xfrm>
          <a:prstGeom prst="rect">
            <a:avLst/>
          </a:prstGeom>
        </p:spPr>
        <p:txBody>
          <a:bodyPr anchor="t" rtlCol="false" tIns="0" lIns="0" bIns="0" rIns="0">
            <a:spAutoFit/>
          </a:bodyPr>
          <a:lstStyle/>
          <a:p>
            <a:pPr algn="ctr">
              <a:lnSpc>
                <a:spcPts val="6798"/>
              </a:lnSpc>
            </a:pPr>
            <a:r>
              <a:rPr lang="en-US" sz="8497">
                <a:solidFill>
                  <a:srgbClr val="737373"/>
                </a:solidFill>
                <a:latin typeface="Squada One"/>
                <a:ea typeface="Squada One"/>
                <a:cs typeface="Squada One"/>
                <a:sym typeface="Squada One"/>
              </a:rPr>
              <a:t>Basic Characteristics</a:t>
            </a:r>
          </a:p>
        </p:txBody>
      </p:sp>
      <p:grpSp>
        <p:nvGrpSpPr>
          <p:cNvPr name="Group 3" id="3"/>
          <p:cNvGrpSpPr/>
          <p:nvPr/>
        </p:nvGrpSpPr>
        <p:grpSpPr>
          <a:xfrm rot="0">
            <a:off x="2870920" y="2513084"/>
            <a:ext cx="12726940" cy="7093231"/>
            <a:chOff x="0" y="0"/>
            <a:chExt cx="3351951" cy="1868176"/>
          </a:xfrm>
        </p:grpSpPr>
        <p:sp>
          <p:nvSpPr>
            <p:cNvPr name="Freeform 4" id="4"/>
            <p:cNvSpPr/>
            <p:nvPr/>
          </p:nvSpPr>
          <p:spPr>
            <a:xfrm flipH="false" flipV="false" rot="0">
              <a:off x="0" y="0"/>
              <a:ext cx="3351951" cy="1868176"/>
            </a:xfrm>
            <a:custGeom>
              <a:avLst/>
              <a:gdLst/>
              <a:ahLst/>
              <a:cxnLst/>
              <a:rect r="r" b="b" t="t" l="l"/>
              <a:pathLst>
                <a:path h="1868176" w="3351951">
                  <a:moveTo>
                    <a:pt x="60831" y="0"/>
                  </a:moveTo>
                  <a:lnTo>
                    <a:pt x="3291120" y="0"/>
                  </a:lnTo>
                  <a:cubicBezTo>
                    <a:pt x="3324716" y="0"/>
                    <a:pt x="3351951" y="27235"/>
                    <a:pt x="3351951" y="60831"/>
                  </a:cubicBezTo>
                  <a:lnTo>
                    <a:pt x="3351951" y="1807345"/>
                  </a:lnTo>
                  <a:cubicBezTo>
                    <a:pt x="3351951" y="1840941"/>
                    <a:pt x="3324716" y="1868176"/>
                    <a:pt x="3291120" y="1868176"/>
                  </a:cubicBezTo>
                  <a:lnTo>
                    <a:pt x="60831" y="1868176"/>
                  </a:lnTo>
                  <a:cubicBezTo>
                    <a:pt x="27235" y="1868176"/>
                    <a:pt x="0" y="1840941"/>
                    <a:pt x="0" y="1807345"/>
                  </a:cubicBezTo>
                  <a:lnTo>
                    <a:pt x="0" y="60831"/>
                  </a:lnTo>
                  <a:cubicBezTo>
                    <a:pt x="0" y="27235"/>
                    <a:pt x="27235" y="0"/>
                    <a:pt x="60831" y="0"/>
                  </a:cubicBezTo>
                  <a:close/>
                </a:path>
              </a:pathLst>
            </a:custGeom>
            <a:solidFill>
              <a:srgbClr val="FFFFFF"/>
            </a:solidFill>
          </p:spPr>
        </p:sp>
        <p:sp>
          <p:nvSpPr>
            <p:cNvPr name="TextBox 5" id="5"/>
            <p:cNvSpPr txBox="true"/>
            <p:nvPr/>
          </p:nvSpPr>
          <p:spPr>
            <a:xfrm>
              <a:off x="0" y="-38100"/>
              <a:ext cx="3351951" cy="19062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93371" y="2990098"/>
            <a:ext cx="11301259" cy="6032047"/>
          </a:xfrm>
          <a:custGeom>
            <a:avLst/>
            <a:gdLst/>
            <a:ahLst/>
            <a:cxnLst/>
            <a:rect r="r" b="b" t="t" l="l"/>
            <a:pathLst>
              <a:path h="6032047" w="11301259">
                <a:moveTo>
                  <a:pt x="0" y="0"/>
                </a:moveTo>
                <a:lnTo>
                  <a:pt x="11301258" y="0"/>
                </a:lnTo>
                <a:lnTo>
                  <a:pt x="11301258" y="6032047"/>
                </a:lnTo>
                <a:lnTo>
                  <a:pt x="0" y="6032047"/>
                </a:lnTo>
                <a:lnTo>
                  <a:pt x="0" y="0"/>
                </a:lnTo>
                <a:close/>
              </a:path>
            </a:pathLst>
          </a:custGeom>
          <a:blipFill>
            <a:blip r:embed="rId2"/>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96507" y="2325912"/>
            <a:ext cx="7762793" cy="7280403"/>
            <a:chOff x="0" y="0"/>
            <a:chExt cx="2044522" cy="1917473"/>
          </a:xfrm>
        </p:grpSpPr>
        <p:sp>
          <p:nvSpPr>
            <p:cNvPr name="Freeform 3" id="3"/>
            <p:cNvSpPr/>
            <p:nvPr/>
          </p:nvSpPr>
          <p:spPr>
            <a:xfrm flipH="false" flipV="false" rot="0">
              <a:off x="0" y="0"/>
              <a:ext cx="2044522" cy="1917472"/>
            </a:xfrm>
            <a:custGeom>
              <a:avLst/>
              <a:gdLst/>
              <a:ahLst/>
              <a:cxnLst/>
              <a:rect r="r" b="b" t="t" l="l"/>
              <a:pathLst>
                <a:path h="1917472" w="2044522">
                  <a:moveTo>
                    <a:pt x="99731" y="0"/>
                  </a:moveTo>
                  <a:lnTo>
                    <a:pt x="1944790" y="0"/>
                  </a:lnTo>
                  <a:cubicBezTo>
                    <a:pt x="1971241" y="0"/>
                    <a:pt x="1996608" y="10507"/>
                    <a:pt x="2015311" y="29211"/>
                  </a:cubicBezTo>
                  <a:cubicBezTo>
                    <a:pt x="2034014" y="47914"/>
                    <a:pt x="2044522" y="73281"/>
                    <a:pt x="2044522" y="99731"/>
                  </a:cubicBezTo>
                  <a:lnTo>
                    <a:pt x="2044522" y="1817741"/>
                  </a:lnTo>
                  <a:cubicBezTo>
                    <a:pt x="2044522" y="1872821"/>
                    <a:pt x="1999870" y="1917472"/>
                    <a:pt x="1944790" y="1917472"/>
                  </a:cubicBezTo>
                  <a:lnTo>
                    <a:pt x="99731" y="1917472"/>
                  </a:lnTo>
                  <a:cubicBezTo>
                    <a:pt x="73281" y="1917472"/>
                    <a:pt x="47914" y="1906965"/>
                    <a:pt x="29211" y="1888262"/>
                  </a:cubicBezTo>
                  <a:cubicBezTo>
                    <a:pt x="10507" y="1869559"/>
                    <a:pt x="0" y="1844192"/>
                    <a:pt x="0" y="1817741"/>
                  </a:cubicBezTo>
                  <a:lnTo>
                    <a:pt x="0" y="99731"/>
                  </a:lnTo>
                  <a:cubicBezTo>
                    <a:pt x="0" y="44651"/>
                    <a:pt x="44651" y="0"/>
                    <a:pt x="99731" y="0"/>
                  </a:cubicBezTo>
                  <a:close/>
                </a:path>
              </a:pathLst>
            </a:custGeom>
            <a:solidFill>
              <a:srgbClr val="FFFFFF"/>
            </a:solidFill>
          </p:spPr>
        </p:sp>
        <p:sp>
          <p:nvSpPr>
            <p:cNvPr name="TextBox 4" id="4"/>
            <p:cNvSpPr txBox="true"/>
            <p:nvPr/>
          </p:nvSpPr>
          <p:spPr>
            <a:xfrm>
              <a:off x="0" y="-38100"/>
              <a:ext cx="2044522" cy="195557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725556" y="2726995"/>
            <a:ext cx="7304694" cy="6290852"/>
          </a:xfrm>
          <a:custGeom>
            <a:avLst/>
            <a:gdLst/>
            <a:ahLst/>
            <a:cxnLst/>
            <a:rect r="r" b="b" t="t" l="l"/>
            <a:pathLst>
              <a:path h="6290852" w="7304694">
                <a:moveTo>
                  <a:pt x="0" y="0"/>
                </a:moveTo>
                <a:lnTo>
                  <a:pt x="7304695" y="0"/>
                </a:lnTo>
                <a:lnTo>
                  <a:pt x="7304695" y="6290852"/>
                </a:lnTo>
                <a:lnTo>
                  <a:pt x="0" y="6290852"/>
                </a:lnTo>
                <a:lnTo>
                  <a:pt x="0" y="0"/>
                </a:lnTo>
                <a:close/>
              </a:path>
            </a:pathLst>
          </a:custGeom>
          <a:blipFill>
            <a:blip r:embed="rId2"/>
            <a:stretch>
              <a:fillRect l="-240" t="0" r="-444" b="-105"/>
            </a:stretch>
          </a:blipFill>
        </p:spPr>
      </p:sp>
      <p:sp>
        <p:nvSpPr>
          <p:cNvPr name="TextBox 6" id="6"/>
          <p:cNvSpPr txBox="true"/>
          <p:nvPr/>
        </p:nvSpPr>
        <p:spPr>
          <a:xfrm rot="0">
            <a:off x="3124506" y="696055"/>
            <a:ext cx="11622194" cy="1522349"/>
          </a:xfrm>
          <a:prstGeom prst="rect">
            <a:avLst/>
          </a:prstGeom>
        </p:spPr>
        <p:txBody>
          <a:bodyPr anchor="t" rtlCol="false" tIns="0" lIns="0" bIns="0" rIns="0">
            <a:spAutoFit/>
          </a:bodyPr>
          <a:lstStyle/>
          <a:p>
            <a:pPr algn="ctr">
              <a:lnSpc>
                <a:spcPts val="10678"/>
              </a:lnSpc>
            </a:pPr>
            <a:r>
              <a:rPr lang="en-US" sz="13348">
                <a:solidFill>
                  <a:srgbClr val="737373"/>
                </a:solidFill>
                <a:latin typeface="Squada One"/>
                <a:ea typeface="Squada One"/>
                <a:cs typeface="Squada One"/>
                <a:sym typeface="Squada One"/>
              </a:rPr>
              <a:t>Malware Analysis</a:t>
            </a:r>
          </a:p>
        </p:txBody>
      </p:sp>
      <p:grpSp>
        <p:nvGrpSpPr>
          <p:cNvPr name="Group 7" id="7"/>
          <p:cNvGrpSpPr/>
          <p:nvPr/>
        </p:nvGrpSpPr>
        <p:grpSpPr>
          <a:xfrm rot="0">
            <a:off x="1461928" y="3777197"/>
            <a:ext cx="7397414" cy="3881854"/>
            <a:chOff x="0" y="0"/>
            <a:chExt cx="1948290" cy="1022381"/>
          </a:xfrm>
        </p:grpSpPr>
        <p:sp>
          <p:nvSpPr>
            <p:cNvPr name="Freeform 8" id="8"/>
            <p:cNvSpPr/>
            <p:nvPr/>
          </p:nvSpPr>
          <p:spPr>
            <a:xfrm flipH="false" flipV="false" rot="0">
              <a:off x="0" y="0"/>
              <a:ext cx="1948290" cy="1022381"/>
            </a:xfrm>
            <a:custGeom>
              <a:avLst/>
              <a:gdLst/>
              <a:ahLst/>
              <a:cxnLst/>
              <a:rect r="r" b="b" t="t" l="l"/>
              <a:pathLst>
                <a:path h="1022381" w="1948290">
                  <a:moveTo>
                    <a:pt x="104657" y="0"/>
                  </a:moveTo>
                  <a:lnTo>
                    <a:pt x="1843633" y="0"/>
                  </a:lnTo>
                  <a:cubicBezTo>
                    <a:pt x="1901433" y="0"/>
                    <a:pt x="1948290" y="46857"/>
                    <a:pt x="1948290" y="104657"/>
                  </a:cubicBezTo>
                  <a:lnTo>
                    <a:pt x="1948290" y="917724"/>
                  </a:lnTo>
                  <a:cubicBezTo>
                    <a:pt x="1948290" y="975525"/>
                    <a:pt x="1901433" y="1022381"/>
                    <a:pt x="1843633" y="1022381"/>
                  </a:cubicBezTo>
                  <a:lnTo>
                    <a:pt x="104657" y="1022381"/>
                  </a:lnTo>
                  <a:cubicBezTo>
                    <a:pt x="46857" y="1022381"/>
                    <a:pt x="0" y="975525"/>
                    <a:pt x="0" y="917724"/>
                  </a:cubicBezTo>
                  <a:lnTo>
                    <a:pt x="0" y="104657"/>
                  </a:lnTo>
                  <a:cubicBezTo>
                    <a:pt x="0" y="46857"/>
                    <a:pt x="46857" y="0"/>
                    <a:pt x="104657" y="0"/>
                  </a:cubicBezTo>
                  <a:close/>
                </a:path>
              </a:pathLst>
            </a:custGeom>
            <a:solidFill>
              <a:srgbClr val="FFFFFF"/>
            </a:solidFill>
          </p:spPr>
        </p:sp>
        <p:sp>
          <p:nvSpPr>
            <p:cNvPr name="TextBox 9" id="9"/>
            <p:cNvSpPr txBox="true"/>
            <p:nvPr/>
          </p:nvSpPr>
          <p:spPr>
            <a:xfrm>
              <a:off x="0" y="-38100"/>
              <a:ext cx="1948290" cy="10604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728603" y="4353150"/>
            <a:ext cx="6864064" cy="2609397"/>
          </a:xfrm>
          <a:custGeom>
            <a:avLst/>
            <a:gdLst/>
            <a:ahLst/>
            <a:cxnLst/>
            <a:rect r="r" b="b" t="t" l="l"/>
            <a:pathLst>
              <a:path h="2609397" w="6864064">
                <a:moveTo>
                  <a:pt x="0" y="0"/>
                </a:moveTo>
                <a:lnTo>
                  <a:pt x="6864064" y="0"/>
                </a:lnTo>
                <a:lnTo>
                  <a:pt x="6864064" y="2609397"/>
                </a:lnTo>
                <a:lnTo>
                  <a:pt x="0" y="2609397"/>
                </a:lnTo>
                <a:lnTo>
                  <a:pt x="0" y="0"/>
                </a:lnTo>
                <a:close/>
              </a:path>
            </a:pathLst>
          </a:custGeom>
          <a:blipFill>
            <a:blip r:embed="rId3"/>
            <a:stretch>
              <a:fillRect l="0" t="0" r="-923" b="-1214"/>
            </a:stretch>
          </a:blip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6029637"/>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87164" y="-142060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18986" y="2452958"/>
            <a:ext cx="15459435" cy="7153358"/>
            <a:chOff x="0" y="0"/>
            <a:chExt cx="4071621" cy="1884012"/>
          </a:xfrm>
        </p:grpSpPr>
        <p:sp>
          <p:nvSpPr>
            <p:cNvPr name="Freeform 9" id="9"/>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10" id="10"/>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3791768" y="5096812"/>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87718" y="1972091"/>
            <a:ext cx="13082027" cy="8174917"/>
            <a:chOff x="0" y="0"/>
            <a:chExt cx="3445472" cy="2153065"/>
          </a:xfrm>
        </p:grpSpPr>
        <p:sp>
          <p:nvSpPr>
            <p:cNvPr name="Freeform 3" id="3"/>
            <p:cNvSpPr/>
            <p:nvPr/>
          </p:nvSpPr>
          <p:spPr>
            <a:xfrm flipH="false" flipV="false" rot="0">
              <a:off x="0" y="0"/>
              <a:ext cx="3445472" cy="2153065"/>
            </a:xfrm>
            <a:custGeom>
              <a:avLst/>
              <a:gdLst/>
              <a:ahLst/>
              <a:cxnLst/>
              <a:rect r="r" b="b" t="t" l="l"/>
              <a:pathLst>
                <a:path h="2153065" w="3445472">
                  <a:moveTo>
                    <a:pt x="59180" y="0"/>
                  </a:moveTo>
                  <a:lnTo>
                    <a:pt x="3386293" y="0"/>
                  </a:lnTo>
                  <a:cubicBezTo>
                    <a:pt x="3401988" y="0"/>
                    <a:pt x="3417041" y="6235"/>
                    <a:pt x="3428139" y="17333"/>
                  </a:cubicBezTo>
                  <a:cubicBezTo>
                    <a:pt x="3439237" y="28432"/>
                    <a:pt x="3445472" y="43484"/>
                    <a:pt x="3445472" y="59180"/>
                  </a:cubicBezTo>
                  <a:lnTo>
                    <a:pt x="3445472" y="2093885"/>
                  </a:lnTo>
                  <a:cubicBezTo>
                    <a:pt x="3445472" y="2126569"/>
                    <a:pt x="3418977" y="2153065"/>
                    <a:pt x="3386293" y="2153065"/>
                  </a:cubicBezTo>
                  <a:lnTo>
                    <a:pt x="59180" y="2153065"/>
                  </a:lnTo>
                  <a:cubicBezTo>
                    <a:pt x="43484" y="2153065"/>
                    <a:pt x="28432" y="2146829"/>
                    <a:pt x="17333" y="2135731"/>
                  </a:cubicBezTo>
                  <a:cubicBezTo>
                    <a:pt x="6235" y="2124633"/>
                    <a:pt x="0" y="2109580"/>
                    <a:pt x="0" y="2093885"/>
                  </a:cubicBezTo>
                  <a:lnTo>
                    <a:pt x="0" y="59180"/>
                  </a:lnTo>
                  <a:cubicBezTo>
                    <a:pt x="0" y="43484"/>
                    <a:pt x="6235" y="28432"/>
                    <a:pt x="17333" y="17333"/>
                  </a:cubicBezTo>
                  <a:cubicBezTo>
                    <a:pt x="28432" y="6235"/>
                    <a:pt x="43484" y="0"/>
                    <a:pt x="59180" y="0"/>
                  </a:cubicBezTo>
                  <a:close/>
                </a:path>
              </a:pathLst>
            </a:custGeom>
            <a:solidFill>
              <a:srgbClr val="FFFFFF"/>
            </a:solidFill>
          </p:spPr>
        </p:sp>
        <p:sp>
          <p:nvSpPr>
            <p:cNvPr name="TextBox 4" id="4"/>
            <p:cNvSpPr txBox="true"/>
            <p:nvPr/>
          </p:nvSpPr>
          <p:spPr>
            <a:xfrm>
              <a:off x="0" y="-38100"/>
              <a:ext cx="3445472" cy="2191165"/>
            </a:xfrm>
            <a:prstGeom prst="rect">
              <a:avLst/>
            </a:prstGeom>
          </p:spPr>
          <p:txBody>
            <a:bodyPr anchor="ctr" rtlCol="false" tIns="50800" lIns="50800" bIns="50800" rIns="50800"/>
            <a:lstStyle/>
            <a:p>
              <a:pPr algn="ctr">
                <a:lnSpc>
                  <a:spcPts val="279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8772" y="2139708"/>
            <a:ext cx="8199920" cy="4532599"/>
          </a:xfrm>
          <a:custGeom>
            <a:avLst/>
            <a:gdLst/>
            <a:ahLst/>
            <a:cxnLst/>
            <a:rect r="r" b="b" t="t" l="l"/>
            <a:pathLst>
              <a:path h="4532599" w="8199920">
                <a:moveTo>
                  <a:pt x="0" y="0"/>
                </a:moveTo>
                <a:lnTo>
                  <a:pt x="8199919" y="0"/>
                </a:lnTo>
                <a:lnTo>
                  <a:pt x="8199919" y="4532599"/>
                </a:lnTo>
                <a:lnTo>
                  <a:pt x="0" y="4532599"/>
                </a:lnTo>
                <a:lnTo>
                  <a:pt x="0" y="0"/>
                </a:lnTo>
                <a:close/>
              </a:path>
            </a:pathLst>
          </a:custGeom>
          <a:blipFill>
            <a:blip r:embed="rId2"/>
            <a:stretch>
              <a:fillRect l="-10902" t="0" r="-1049" b="0"/>
            </a:stretch>
          </a:blipFill>
        </p:spPr>
      </p:sp>
      <p:sp>
        <p:nvSpPr>
          <p:cNvPr name="TextBox 12" id="12"/>
          <p:cNvSpPr txBox="true"/>
          <p:nvPr/>
        </p:nvSpPr>
        <p:spPr>
          <a:xfrm rot="0">
            <a:off x="4314411" y="447675"/>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Execution Phases</a:t>
            </a:r>
          </a:p>
        </p:txBody>
      </p:sp>
      <p:sp>
        <p:nvSpPr>
          <p:cNvPr name="TextBox 13" id="13"/>
          <p:cNvSpPr txBox="true"/>
          <p:nvPr/>
        </p:nvSpPr>
        <p:spPr>
          <a:xfrm rot="0">
            <a:off x="7987824" y="4962842"/>
            <a:ext cx="231235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Varela Round"/>
                <a:ea typeface="Varela Round"/>
                <a:cs typeface="Varela Round"/>
                <a:sym typeface="Varela Round"/>
              </a:rPr>
              <a:t>Your paragraph text</a:t>
            </a:r>
          </a:p>
        </p:txBody>
      </p:sp>
      <p:sp>
        <p:nvSpPr>
          <p:cNvPr name="TextBox 14" id="14"/>
          <p:cNvSpPr txBox="true"/>
          <p:nvPr/>
        </p:nvSpPr>
        <p:spPr>
          <a:xfrm rot="0">
            <a:off x="3042477" y="6605632"/>
            <a:ext cx="14973421" cy="3071047"/>
          </a:xfrm>
          <a:prstGeom prst="rect">
            <a:avLst/>
          </a:prstGeom>
        </p:spPr>
        <p:txBody>
          <a:bodyPr anchor="t" rtlCol="false" tIns="0" lIns="0" bIns="0" rIns="0">
            <a:spAutoFit/>
          </a:bodyPr>
          <a:lstStyle/>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Writes BMP file to $HOME\AppData\Temp directory and sets as background.</a:t>
            </a:r>
          </a:p>
          <a:p>
            <a:pPr algn="l">
              <a:lnSpc>
                <a:spcPts val="4879"/>
              </a:lnSpc>
            </a:pPr>
          </a:p>
          <a:p>
            <a:pPr algn="l">
              <a:lnSpc>
                <a:spcPts val="3619"/>
              </a:lnSpc>
            </a:pPr>
            <a:r>
              <a:rPr lang="en-US" sz="2585">
                <a:solidFill>
                  <a:srgbClr val="000000"/>
                </a:solidFill>
                <a:latin typeface="Varela Round"/>
                <a:ea typeface="Varela Round"/>
                <a:cs typeface="Varela Round"/>
                <a:sym typeface="Varela Round"/>
              </a:rPr>
              <a:t>           </a:t>
            </a:r>
            <a:r>
              <a:rPr lang="en-US" sz="2585">
                <a:solidFill>
                  <a:srgbClr val="000000"/>
                </a:solidFill>
                <a:latin typeface="Varela Round"/>
                <a:ea typeface="Varela Round"/>
                <a:cs typeface="Varela Round"/>
                <a:sym typeface="Varela Round"/>
              </a:rPr>
              <a:t>Creates time.dat file with a 5-hour timer.</a:t>
            </a:r>
          </a:p>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Encrypts files in $HOME directory, deletes unencrypted files.</a:t>
            </a:r>
          </a:p>
        </p:txBody>
      </p:sp>
      <p:sp>
        <p:nvSpPr>
          <p:cNvPr name="TextBox 15" id="1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6" id="16"/>
          <p:cNvSpPr txBox="true"/>
          <p:nvPr/>
        </p:nvSpPr>
        <p:spPr>
          <a:xfrm rot="0">
            <a:off x="2844249" y="6638432"/>
            <a:ext cx="2735263"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BMP Creation</a:t>
            </a:r>
          </a:p>
        </p:txBody>
      </p:sp>
      <p:sp>
        <p:nvSpPr>
          <p:cNvPr name="TextBox 17" id="17"/>
          <p:cNvSpPr txBox="true"/>
          <p:nvPr/>
        </p:nvSpPr>
        <p:spPr>
          <a:xfrm rot="0">
            <a:off x="2844249" y="7635392"/>
            <a:ext cx="2376964" cy="539101"/>
          </a:xfrm>
          <a:prstGeom prst="rect">
            <a:avLst/>
          </a:prstGeom>
        </p:spPr>
        <p:txBody>
          <a:bodyPr anchor="t" rtlCol="false" tIns="0" lIns="0" bIns="0" rIns="0">
            <a:spAutoFit/>
          </a:bodyPr>
          <a:lstStyle/>
          <a:p>
            <a:pPr algn="ctr">
              <a:lnSpc>
                <a:spcPts val="4410"/>
              </a:lnSpc>
            </a:pPr>
            <a:r>
              <a:rPr lang="en-US" sz="3150" b="true">
                <a:solidFill>
                  <a:srgbClr val="004AAD"/>
                </a:solidFill>
                <a:latin typeface="Canva Sans Bold"/>
                <a:ea typeface="Canva Sans Bold"/>
                <a:cs typeface="Canva Sans Bold"/>
                <a:sym typeface="Canva Sans Bold"/>
              </a:rPr>
              <a:t>Timer Setup</a:t>
            </a:r>
          </a:p>
        </p:txBody>
      </p:sp>
      <p:sp>
        <p:nvSpPr>
          <p:cNvPr name="TextBox 18" id="18"/>
          <p:cNvSpPr txBox="true"/>
          <p:nvPr/>
        </p:nvSpPr>
        <p:spPr>
          <a:xfrm rot="0">
            <a:off x="2844249" y="8641218"/>
            <a:ext cx="3841700"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Encryption Process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960824" y="704304"/>
            <a:ext cx="12366352" cy="1518121"/>
          </a:xfrm>
          <a:prstGeom prst="rect">
            <a:avLst/>
          </a:prstGeom>
        </p:spPr>
        <p:txBody>
          <a:bodyPr anchor="t" rtlCol="false" tIns="0" lIns="0" bIns="0" rIns="0">
            <a:spAutoFit/>
          </a:bodyPr>
          <a:lstStyle/>
          <a:p>
            <a:pPr algn="ctr">
              <a:lnSpc>
                <a:spcPts val="10557"/>
              </a:lnSpc>
            </a:pPr>
            <a:r>
              <a:rPr lang="en-US" sz="13196">
                <a:solidFill>
                  <a:srgbClr val="737373"/>
                </a:solidFill>
                <a:latin typeface="Squada One"/>
                <a:ea typeface="Squada One"/>
                <a:cs typeface="Squada One"/>
                <a:sym typeface="Squada One"/>
              </a:rPr>
              <a:t>Behavioral Analysis</a:t>
            </a:r>
          </a:p>
        </p:txBody>
      </p:sp>
      <p:grpSp>
        <p:nvGrpSpPr>
          <p:cNvPr name="Group 3" id="3"/>
          <p:cNvGrpSpPr/>
          <p:nvPr/>
        </p:nvGrpSpPr>
        <p:grpSpPr>
          <a:xfrm rot="0">
            <a:off x="440184" y="2479133"/>
            <a:ext cx="17520095" cy="7587508"/>
            <a:chOff x="0" y="0"/>
            <a:chExt cx="4614346" cy="1998356"/>
          </a:xfrm>
        </p:grpSpPr>
        <p:sp>
          <p:nvSpPr>
            <p:cNvPr name="Freeform 4" id="4"/>
            <p:cNvSpPr/>
            <p:nvPr/>
          </p:nvSpPr>
          <p:spPr>
            <a:xfrm flipH="false" flipV="false" rot="0">
              <a:off x="0" y="0"/>
              <a:ext cx="4614346" cy="1998356"/>
            </a:xfrm>
            <a:custGeom>
              <a:avLst/>
              <a:gdLst/>
              <a:ahLst/>
              <a:cxnLst/>
              <a:rect r="r" b="b" t="t" l="l"/>
              <a:pathLst>
                <a:path h="1998356" w="4614346">
                  <a:moveTo>
                    <a:pt x="44189" y="0"/>
                  </a:moveTo>
                  <a:lnTo>
                    <a:pt x="4570157" y="0"/>
                  </a:lnTo>
                  <a:cubicBezTo>
                    <a:pt x="4581877" y="0"/>
                    <a:pt x="4593116" y="4656"/>
                    <a:pt x="4601403" y="12943"/>
                  </a:cubicBezTo>
                  <a:cubicBezTo>
                    <a:pt x="4609690" y="21230"/>
                    <a:pt x="4614346" y="32469"/>
                    <a:pt x="4614346" y="44189"/>
                  </a:cubicBezTo>
                  <a:lnTo>
                    <a:pt x="4614346" y="1954167"/>
                  </a:lnTo>
                  <a:cubicBezTo>
                    <a:pt x="4614346" y="1965887"/>
                    <a:pt x="4609690" y="1977126"/>
                    <a:pt x="4601403" y="1985413"/>
                  </a:cubicBezTo>
                  <a:cubicBezTo>
                    <a:pt x="4593116" y="1993700"/>
                    <a:pt x="4581877" y="1998356"/>
                    <a:pt x="4570157" y="1998356"/>
                  </a:cubicBezTo>
                  <a:lnTo>
                    <a:pt x="44189" y="1998356"/>
                  </a:lnTo>
                  <a:cubicBezTo>
                    <a:pt x="32469" y="1998356"/>
                    <a:pt x="21230" y="1993700"/>
                    <a:pt x="12943" y="1985413"/>
                  </a:cubicBezTo>
                  <a:cubicBezTo>
                    <a:pt x="4656" y="1977126"/>
                    <a:pt x="0" y="1965887"/>
                    <a:pt x="0" y="1954167"/>
                  </a:cubicBezTo>
                  <a:lnTo>
                    <a:pt x="0" y="44189"/>
                  </a:lnTo>
                  <a:cubicBezTo>
                    <a:pt x="0" y="32469"/>
                    <a:pt x="4656" y="21230"/>
                    <a:pt x="12943" y="12943"/>
                  </a:cubicBezTo>
                  <a:cubicBezTo>
                    <a:pt x="21230" y="4656"/>
                    <a:pt x="32469" y="0"/>
                    <a:pt x="44189" y="0"/>
                  </a:cubicBezTo>
                  <a:close/>
                </a:path>
              </a:pathLst>
            </a:custGeom>
            <a:solidFill>
              <a:srgbClr val="FFFFFF"/>
            </a:solidFill>
          </p:spPr>
        </p:sp>
        <p:sp>
          <p:nvSpPr>
            <p:cNvPr name="TextBox 5" id="5"/>
            <p:cNvSpPr txBox="true"/>
            <p:nvPr/>
          </p:nvSpPr>
          <p:spPr>
            <a:xfrm>
              <a:off x="0" y="-38100"/>
              <a:ext cx="4614346" cy="2036456"/>
            </a:xfrm>
            <a:prstGeom prst="rect">
              <a:avLst/>
            </a:prstGeom>
          </p:spPr>
          <p:txBody>
            <a:bodyPr anchor="ctr" rtlCol="false" tIns="50800" lIns="50800" bIns="50800" rIns="50800"/>
            <a:lstStyle/>
            <a:p>
              <a:pPr algn="ctr">
                <a:lnSpc>
                  <a:spcPts val="2799"/>
                </a:lnSpc>
                <a:spcBef>
                  <a:spcPct val="0"/>
                </a:spcBef>
              </a:pPr>
            </a:p>
          </p:txBody>
        </p:sp>
      </p:grpSp>
      <p:sp>
        <p:nvSpPr>
          <p:cNvPr name="Freeform 6" id="6"/>
          <p:cNvSpPr/>
          <p:nvPr/>
        </p:nvSpPr>
        <p:spPr>
          <a:xfrm flipH="false" flipV="false" rot="0">
            <a:off x="935920" y="2922560"/>
            <a:ext cx="16416161" cy="6602092"/>
          </a:xfrm>
          <a:custGeom>
            <a:avLst/>
            <a:gdLst/>
            <a:ahLst/>
            <a:cxnLst/>
            <a:rect r="r" b="b" t="t" l="l"/>
            <a:pathLst>
              <a:path h="6602092" w="16416161">
                <a:moveTo>
                  <a:pt x="0" y="0"/>
                </a:moveTo>
                <a:lnTo>
                  <a:pt x="16416160" y="0"/>
                </a:lnTo>
                <a:lnTo>
                  <a:pt x="16416160" y="6602092"/>
                </a:lnTo>
                <a:lnTo>
                  <a:pt x="0" y="6602092"/>
                </a:lnTo>
                <a:lnTo>
                  <a:pt x="0" y="0"/>
                </a:lnTo>
                <a:close/>
              </a:path>
            </a:pathLst>
          </a:custGeom>
          <a:blipFill>
            <a:blip r:embed="rId2"/>
            <a:stretch>
              <a:fillRect l="0" t="-2682" r="0" b="-2682"/>
            </a:stretch>
          </a:blipFill>
        </p:spPr>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96027" y="3339666"/>
            <a:ext cx="17391973" cy="5240021"/>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Varela Round"/>
                <a:ea typeface="Varela Round"/>
                <a:cs typeface="Varela Round"/>
                <a:sym typeface="Varela Round"/>
              </a:rPr>
              <a:t>After creating the time.dat file, it starts encryption from the first directory of</a:t>
            </a:r>
          </a:p>
          <a:p>
            <a:pPr algn="l">
              <a:lnSpc>
                <a:spcPts val="5179"/>
              </a:lnSpc>
              <a:spcBef>
                <a:spcPct val="0"/>
              </a:spcBef>
            </a:pPr>
            <a:r>
              <a:rPr lang="en-US" sz="3699">
                <a:solidFill>
                  <a:srgbClr val="FFFFFF"/>
                </a:solidFill>
                <a:latin typeface="Varela Round"/>
                <a:ea typeface="Varela Round"/>
                <a:cs typeface="Varela Round"/>
                <a:sym typeface="Varela Round"/>
              </a:rPr>
              <a:t>the $HOME directory.</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 Firstly, it creates a file with .CyberVolk extension and then encrypts it by reading the contents of the file, then writes the encrypted data into the file with .CyberVolk extension. </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Then it deletes the unencrypted file from the system.</a:t>
            </a:r>
          </a:p>
        </p:txBody>
      </p:sp>
      <p:sp>
        <p:nvSpPr>
          <p:cNvPr name="TextBox 3" id="3"/>
          <p:cNvSpPr txBox="true"/>
          <p:nvPr/>
        </p:nvSpPr>
        <p:spPr>
          <a:xfrm rot="0">
            <a:off x="3495903" y="1006656"/>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Encryption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6716" y="5143500"/>
            <a:ext cx="15797228" cy="7128295"/>
            <a:chOff x="0" y="0"/>
            <a:chExt cx="4160587" cy="1877411"/>
          </a:xfrm>
        </p:grpSpPr>
        <p:sp>
          <p:nvSpPr>
            <p:cNvPr name="Freeform 3" id="3"/>
            <p:cNvSpPr/>
            <p:nvPr/>
          </p:nvSpPr>
          <p:spPr>
            <a:xfrm flipH="false" flipV="false" rot="0">
              <a:off x="0" y="0"/>
              <a:ext cx="4160587" cy="1877411"/>
            </a:xfrm>
            <a:custGeom>
              <a:avLst/>
              <a:gdLst/>
              <a:ahLst/>
              <a:cxnLst/>
              <a:rect r="r" b="b" t="t" l="l"/>
              <a:pathLst>
                <a:path h="1877411" w="4160587">
                  <a:moveTo>
                    <a:pt x="49008" y="0"/>
                  </a:moveTo>
                  <a:lnTo>
                    <a:pt x="4111578" y="0"/>
                  </a:lnTo>
                  <a:cubicBezTo>
                    <a:pt x="4124577" y="0"/>
                    <a:pt x="4137042" y="5163"/>
                    <a:pt x="4146233" y="14354"/>
                  </a:cubicBezTo>
                  <a:cubicBezTo>
                    <a:pt x="4155423" y="23545"/>
                    <a:pt x="4160587" y="36010"/>
                    <a:pt x="4160587" y="49008"/>
                  </a:cubicBezTo>
                  <a:lnTo>
                    <a:pt x="4160587" y="1828403"/>
                  </a:lnTo>
                  <a:cubicBezTo>
                    <a:pt x="4160587" y="1841401"/>
                    <a:pt x="4155423" y="1853866"/>
                    <a:pt x="4146233" y="1863057"/>
                  </a:cubicBezTo>
                  <a:cubicBezTo>
                    <a:pt x="4137042" y="1872248"/>
                    <a:pt x="4124577" y="1877411"/>
                    <a:pt x="4111578" y="1877411"/>
                  </a:cubicBezTo>
                  <a:lnTo>
                    <a:pt x="49008" y="1877411"/>
                  </a:lnTo>
                  <a:cubicBezTo>
                    <a:pt x="36010" y="1877411"/>
                    <a:pt x="23545" y="1872248"/>
                    <a:pt x="14354" y="1863057"/>
                  </a:cubicBezTo>
                  <a:cubicBezTo>
                    <a:pt x="5163" y="1853866"/>
                    <a:pt x="0" y="1841401"/>
                    <a:pt x="0" y="1828403"/>
                  </a:cubicBezTo>
                  <a:lnTo>
                    <a:pt x="0" y="49008"/>
                  </a:lnTo>
                  <a:cubicBezTo>
                    <a:pt x="0" y="36010"/>
                    <a:pt x="5163" y="23545"/>
                    <a:pt x="14354" y="14354"/>
                  </a:cubicBezTo>
                  <a:cubicBezTo>
                    <a:pt x="23545" y="5163"/>
                    <a:pt x="36010" y="0"/>
                    <a:pt x="49008"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160587" cy="191551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363234" y="3308903"/>
            <a:ext cx="5896066" cy="5949397"/>
            <a:chOff x="0" y="0"/>
            <a:chExt cx="7861421" cy="7932529"/>
          </a:xfrm>
        </p:grpSpPr>
        <p:pic>
          <p:nvPicPr>
            <p:cNvPr name="Picture 6" id="6"/>
            <p:cNvPicPr>
              <a:picLocks noChangeAspect="true"/>
            </p:cNvPicPr>
            <p:nvPr/>
          </p:nvPicPr>
          <p:blipFill>
            <a:blip r:embed="rId2"/>
            <a:srcRect l="448" t="0" r="448" b="0"/>
            <a:stretch>
              <a:fillRect/>
            </a:stretch>
          </p:blipFill>
          <p:spPr>
            <a:xfrm flipH="false" flipV="false">
              <a:off x="0" y="0"/>
              <a:ext cx="7861421" cy="7932529"/>
            </a:xfrm>
            <a:prstGeom prst="rect">
              <a:avLst/>
            </a:prstGeom>
          </p:spPr>
        </p:pic>
      </p:grpSp>
      <p:sp>
        <p:nvSpPr>
          <p:cNvPr name="TextBox 7" id="7"/>
          <p:cNvSpPr txBox="true"/>
          <p:nvPr/>
        </p:nvSpPr>
        <p:spPr>
          <a:xfrm rot="0">
            <a:off x="1396342" y="2028418"/>
            <a:ext cx="13374170" cy="1503697"/>
          </a:xfrm>
          <a:prstGeom prst="rect">
            <a:avLst/>
          </a:prstGeom>
        </p:spPr>
        <p:txBody>
          <a:bodyPr anchor="t" rtlCol="false" tIns="0" lIns="0" bIns="0" rIns="0">
            <a:spAutoFit/>
          </a:bodyPr>
          <a:lstStyle/>
          <a:p>
            <a:pPr algn="l">
              <a:lnSpc>
                <a:spcPts val="10480"/>
              </a:lnSpc>
            </a:pPr>
            <a:r>
              <a:rPr lang="en-US" sz="13100">
                <a:solidFill>
                  <a:srgbClr val="FFFFFF"/>
                </a:solidFill>
                <a:latin typeface="Squada One"/>
                <a:ea typeface="Squada One"/>
                <a:cs typeface="Squada One"/>
                <a:sym typeface="Squada One"/>
              </a:rPr>
              <a:t>What is a Malware?</a:t>
            </a:r>
          </a:p>
        </p:txBody>
      </p:sp>
      <p:grpSp>
        <p:nvGrpSpPr>
          <p:cNvPr name="Group 8" id="8"/>
          <p:cNvGrpSpPr/>
          <p:nvPr/>
        </p:nvGrpSpPr>
        <p:grpSpPr>
          <a:xfrm rot="0">
            <a:off x="17259300" y="9258300"/>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FFFF"/>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60084" y="1263015"/>
            <a:ext cx="2388784" cy="3301386"/>
            <a:chOff x="0" y="0"/>
            <a:chExt cx="629145" cy="869501"/>
          </a:xfrm>
        </p:grpSpPr>
        <p:sp>
          <p:nvSpPr>
            <p:cNvPr name="Freeform 12" id="12"/>
            <p:cNvSpPr/>
            <p:nvPr/>
          </p:nvSpPr>
          <p:spPr>
            <a:xfrm flipH="false" flipV="false" rot="0">
              <a:off x="0" y="0"/>
              <a:ext cx="629145" cy="869501"/>
            </a:xfrm>
            <a:custGeom>
              <a:avLst/>
              <a:gdLst/>
              <a:ahLst/>
              <a:cxnLst/>
              <a:rect r="r" b="b" t="t" l="l"/>
              <a:pathLst>
                <a:path h="869501" w="629145">
                  <a:moveTo>
                    <a:pt x="129638" y="0"/>
                  </a:moveTo>
                  <a:lnTo>
                    <a:pt x="499507" y="0"/>
                  </a:lnTo>
                  <a:cubicBezTo>
                    <a:pt x="571104" y="0"/>
                    <a:pt x="629145" y="58041"/>
                    <a:pt x="629145" y="129638"/>
                  </a:cubicBezTo>
                  <a:lnTo>
                    <a:pt x="629145" y="739863"/>
                  </a:lnTo>
                  <a:cubicBezTo>
                    <a:pt x="629145" y="774245"/>
                    <a:pt x="615487" y="807219"/>
                    <a:pt x="591175" y="831531"/>
                  </a:cubicBezTo>
                  <a:cubicBezTo>
                    <a:pt x="566863" y="855843"/>
                    <a:pt x="533889" y="869501"/>
                    <a:pt x="499507" y="869501"/>
                  </a:cubicBezTo>
                  <a:lnTo>
                    <a:pt x="129638" y="869501"/>
                  </a:lnTo>
                  <a:cubicBezTo>
                    <a:pt x="58041" y="869501"/>
                    <a:pt x="0" y="811460"/>
                    <a:pt x="0" y="739863"/>
                  </a:cubicBezTo>
                  <a:lnTo>
                    <a:pt x="0" y="129638"/>
                  </a:lnTo>
                  <a:cubicBezTo>
                    <a:pt x="0" y="95256"/>
                    <a:pt x="13658" y="62282"/>
                    <a:pt x="37970" y="37970"/>
                  </a:cubicBezTo>
                  <a:cubicBezTo>
                    <a:pt x="62282" y="13658"/>
                    <a:pt x="95256" y="0"/>
                    <a:pt x="129638" y="0"/>
                  </a:cubicBezTo>
                  <a:close/>
                </a:path>
              </a:pathLst>
            </a:custGeom>
            <a:solidFill>
              <a:srgbClr val="FFC61A"/>
            </a:solidFill>
          </p:spPr>
        </p:sp>
        <p:sp>
          <p:nvSpPr>
            <p:cNvPr name="TextBox 13" id="13"/>
            <p:cNvSpPr txBox="true"/>
            <p:nvPr/>
          </p:nvSpPr>
          <p:spPr>
            <a:xfrm>
              <a:off x="0" y="-38100"/>
              <a:ext cx="629145" cy="90760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280035"/>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96342" y="6197877"/>
            <a:ext cx="9724656" cy="2656205"/>
          </a:xfrm>
          <a:prstGeom prst="rect">
            <a:avLst/>
          </a:prstGeom>
        </p:spPr>
        <p:txBody>
          <a:bodyPr anchor="t" rtlCol="false" tIns="0" lIns="0" bIns="0" rIns="0">
            <a:spAutoFit/>
          </a:bodyPr>
          <a:lstStyle/>
          <a:p>
            <a:pPr algn="just">
              <a:lnSpc>
                <a:spcPts val="5319"/>
              </a:lnSpc>
            </a:pPr>
            <a:r>
              <a:rPr lang="en-US" sz="3799">
                <a:solidFill>
                  <a:srgbClr val="FFFFFF"/>
                </a:solidFill>
                <a:latin typeface="Varela Round"/>
                <a:ea typeface="Varela Round"/>
                <a:cs typeface="Varela Round"/>
                <a:sym typeface="Varela Round"/>
              </a:rPr>
              <a:t>Malware (</a:t>
            </a:r>
            <a:r>
              <a:rPr lang="en-US" sz="3799" u="sng">
                <a:solidFill>
                  <a:srgbClr val="FFFFFF"/>
                </a:solidFill>
                <a:latin typeface="Varela Round"/>
                <a:ea typeface="Varela Round"/>
                <a:cs typeface="Varela Round"/>
                <a:sym typeface="Varela Round"/>
              </a:rPr>
              <a:t>malicious software</a:t>
            </a:r>
            <a:r>
              <a:rPr lang="en-US" sz="3799">
                <a:solidFill>
                  <a:srgbClr val="FFFFFF"/>
                </a:solidFill>
                <a:latin typeface="Varela Round"/>
                <a:ea typeface="Varela Round"/>
                <a:cs typeface="Varela Round"/>
                <a:sym typeface="Varela Round"/>
              </a:rPr>
              <a:t>) refers to any software intentionally designed to cause damage, exploit, or infiltrate systems, networks, and devices.</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14411" y="447675"/>
            <a:ext cx="10647899" cy="26003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Identified Vulnerabilities</a:t>
            </a:r>
          </a:p>
        </p:txBody>
      </p:sp>
      <p:sp>
        <p:nvSpPr>
          <p:cNvPr name="TextBox 3" id="3"/>
          <p:cNvSpPr txBox="true"/>
          <p:nvPr/>
        </p:nvSpPr>
        <p:spPr>
          <a:xfrm rot="0">
            <a:off x="308494" y="3027545"/>
            <a:ext cx="7301865" cy="647466"/>
          </a:xfrm>
          <a:prstGeom prst="rect">
            <a:avLst/>
          </a:prstGeom>
        </p:spPr>
        <p:txBody>
          <a:bodyPr anchor="t" rtlCol="false" tIns="0" lIns="0" bIns="0" rIns="0">
            <a:spAutoFit/>
          </a:bodyPr>
          <a:lstStyle/>
          <a:p>
            <a:pPr algn="ctr">
              <a:lnSpc>
                <a:spcPts val="5262"/>
              </a:lnSpc>
              <a:spcBef>
                <a:spcPct val="0"/>
              </a:spcBef>
            </a:pPr>
            <a:r>
              <a:rPr lang="en-US" sz="3759">
                <a:solidFill>
                  <a:srgbClr val="FFC61A"/>
                </a:solidFill>
                <a:latin typeface="Varela Round"/>
                <a:ea typeface="Varela Round"/>
                <a:cs typeface="Varela Round"/>
                <a:sym typeface="Varela Round"/>
              </a:rPr>
              <a:t>PowerShell Process Termination</a:t>
            </a:r>
          </a:p>
        </p:txBody>
      </p:sp>
      <p:sp>
        <p:nvSpPr>
          <p:cNvPr name="TextBox 4" id="4"/>
          <p:cNvSpPr txBox="true"/>
          <p:nvPr/>
        </p:nvSpPr>
        <p:spPr>
          <a:xfrm rot="0">
            <a:off x="308494" y="3881555"/>
            <a:ext cx="18288000" cy="1171633"/>
          </a:xfrm>
          <a:prstGeom prst="rect">
            <a:avLst/>
          </a:prstGeom>
        </p:spPr>
        <p:txBody>
          <a:bodyPr anchor="t" rtlCol="false" tIns="0" lIns="0" bIns="0" rIns="0">
            <a:spAutoFit/>
          </a:bodyPr>
          <a:lstStyle/>
          <a:p>
            <a:pPr algn="l">
              <a:lnSpc>
                <a:spcPts val="4721"/>
              </a:lnSpc>
              <a:spcBef>
                <a:spcPct val="0"/>
              </a:spcBef>
            </a:pPr>
            <a:r>
              <a:rPr lang="en-US" sz="3372">
                <a:solidFill>
                  <a:srgbClr val="737373"/>
                </a:solidFill>
                <a:latin typeface="Varela Round"/>
                <a:ea typeface="Varela Round"/>
                <a:cs typeface="Varela Round"/>
                <a:sym typeface="Varela Round"/>
              </a:rPr>
              <a:t>The ransomware can be terminated using PowerShell commands, indicating a potential point of intervention.</a:t>
            </a:r>
          </a:p>
        </p:txBody>
      </p:sp>
      <p:sp>
        <p:nvSpPr>
          <p:cNvPr name="TextBox 5" id="5"/>
          <p:cNvSpPr txBox="true"/>
          <p:nvPr/>
        </p:nvSpPr>
        <p:spPr>
          <a:xfrm rot="0">
            <a:off x="308494" y="5250206"/>
            <a:ext cx="6428497" cy="656141"/>
          </a:xfrm>
          <a:prstGeom prst="rect">
            <a:avLst/>
          </a:prstGeom>
        </p:spPr>
        <p:txBody>
          <a:bodyPr anchor="t" rtlCol="false" tIns="0" lIns="0" bIns="0" rIns="0">
            <a:spAutoFit/>
          </a:bodyPr>
          <a:lstStyle/>
          <a:p>
            <a:pPr algn="l">
              <a:lnSpc>
                <a:spcPts val="5309"/>
              </a:lnSpc>
              <a:spcBef>
                <a:spcPct val="0"/>
              </a:spcBef>
            </a:pPr>
            <a:r>
              <a:rPr lang="en-US" sz="3792">
                <a:solidFill>
                  <a:srgbClr val="FFC61A"/>
                </a:solidFill>
                <a:latin typeface="Varela Round"/>
                <a:ea typeface="Varela Round"/>
                <a:cs typeface="Varela Round"/>
                <a:sym typeface="Varela Round"/>
              </a:rPr>
              <a:t>Lack of Persistence</a:t>
            </a:r>
          </a:p>
        </p:txBody>
      </p:sp>
      <p:sp>
        <p:nvSpPr>
          <p:cNvPr name="TextBox 6" id="6"/>
          <p:cNvSpPr txBox="true"/>
          <p:nvPr/>
        </p:nvSpPr>
        <p:spPr>
          <a:xfrm rot="0">
            <a:off x="361199" y="5935875"/>
            <a:ext cx="17565603"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The ransomware does not maintain its re-encryption capabilities after a system restart, limiting its long-term impact.</a:t>
            </a:r>
          </a:p>
        </p:txBody>
      </p:sp>
      <p:sp>
        <p:nvSpPr>
          <p:cNvPr name="TextBox 7" id="7"/>
          <p:cNvSpPr txBox="true"/>
          <p:nvPr/>
        </p:nvSpPr>
        <p:spPr>
          <a:xfrm rot="0">
            <a:off x="361199" y="7272602"/>
            <a:ext cx="6370516" cy="639446"/>
          </a:xfrm>
          <a:prstGeom prst="rect">
            <a:avLst/>
          </a:prstGeom>
        </p:spPr>
        <p:txBody>
          <a:bodyPr anchor="t" rtlCol="false" tIns="0" lIns="0" bIns="0" rIns="0">
            <a:spAutoFit/>
          </a:bodyPr>
          <a:lstStyle/>
          <a:p>
            <a:pPr algn="l">
              <a:lnSpc>
                <a:spcPts val="5179"/>
              </a:lnSpc>
              <a:spcBef>
                <a:spcPct val="0"/>
              </a:spcBef>
            </a:pPr>
            <a:r>
              <a:rPr lang="en-US" sz="3699">
                <a:solidFill>
                  <a:srgbClr val="FFC61A"/>
                </a:solidFill>
                <a:latin typeface="Varela Round"/>
                <a:ea typeface="Varela Round"/>
                <a:cs typeface="Varela Round"/>
                <a:sym typeface="Varela Round"/>
              </a:rPr>
              <a:t>Modification of Countdown</a:t>
            </a:r>
          </a:p>
        </p:txBody>
      </p:sp>
      <p:sp>
        <p:nvSpPr>
          <p:cNvPr name="TextBox 8" id="8"/>
          <p:cNvSpPr txBox="true"/>
          <p:nvPr/>
        </p:nvSpPr>
        <p:spPr>
          <a:xfrm rot="0">
            <a:off x="361199" y="8113394"/>
            <a:ext cx="17926801"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Altering 'time.dat' allows users to extend the ransomware countdown, providing additional time for recovery efforts.</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FF3131"/>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Trojan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180000" y="3068421"/>
            <a:ext cx="9116344" cy="1703861"/>
            <a:chOff x="0" y="0"/>
            <a:chExt cx="2401012" cy="448754"/>
          </a:xfrm>
        </p:grpSpPr>
        <p:sp>
          <p:nvSpPr>
            <p:cNvPr name="Freeform 12" id="12"/>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FF3131"/>
            </a:solidFill>
          </p:spPr>
        </p:sp>
        <p:sp>
          <p:nvSpPr>
            <p:cNvPr name="TextBox 13" id="13"/>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432869" y="3208116"/>
            <a:ext cx="8675008" cy="1424470"/>
            <a:chOff x="0" y="0"/>
            <a:chExt cx="2284776" cy="375169"/>
          </a:xfrm>
        </p:grpSpPr>
        <p:sp>
          <p:nvSpPr>
            <p:cNvPr name="Freeform 15" id="15"/>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6" id="16"/>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
        <p:nvSpPr>
          <p:cNvPr name="TextBox 18" id="18"/>
          <p:cNvSpPr txBox="true"/>
          <p:nvPr/>
        </p:nvSpPr>
        <p:spPr>
          <a:xfrm rot="0">
            <a:off x="4328332" y="552450"/>
            <a:ext cx="9631337"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Trojan</a:t>
            </a:r>
          </a:p>
        </p:txBody>
      </p:sp>
      <p:sp>
        <p:nvSpPr>
          <p:cNvPr name="TextBox 19" id="19"/>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Emotet Malware</a:t>
            </a:r>
          </a:p>
        </p:txBody>
      </p:sp>
      <p:sp>
        <p:nvSpPr>
          <p:cNvPr name="TextBox 20" id="20"/>
          <p:cNvSpPr txBox="true"/>
          <p:nvPr/>
        </p:nvSpPr>
        <p:spPr>
          <a:xfrm rot="0">
            <a:off x="2180000" y="5268594"/>
            <a:ext cx="9229799" cy="3989706"/>
          </a:xfrm>
          <a:prstGeom prst="rect">
            <a:avLst/>
          </a:prstGeom>
        </p:spPr>
        <p:txBody>
          <a:bodyPr anchor="t" rtlCol="false" tIns="0" lIns="0" bIns="0" rIns="0">
            <a:spAutoFit/>
          </a:bodyPr>
          <a:lstStyle/>
          <a:p>
            <a:pPr algn="ctr">
              <a:lnSpc>
                <a:spcPts val="5319"/>
              </a:lnSpc>
              <a:spcBef>
                <a:spcPct val="0"/>
              </a:spcBef>
            </a:pPr>
            <a:r>
              <a:rPr lang="en-US" sz="3799">
                <a:solidFill>
                  <a:srgbClr val="FF3131"/>
                </a:solidFill>
                <a:latin typeface="Varela Round"/>
                <a:ea typeface="Varela Round"/>
                <a:cs typeface="Varela Round"/>
                <a:sym typeface="Varela Round"/>
              </a:rPr>
              <a:t>MUMMY SPIDER</a:t>
            </a:r>
            <a:r>
              <a:rPr lang="en-US" sz="3799">
                <a:solidFill>
                  <a:srgbClr val="000000"/>
                </a:solidFill>
                <a:latin typeface="Varela Round"/>
                <a:ea typeface="Varela Round"/>
                <a:cs typeface="Varela Round"/>
                <a:sym typeface="Varela Round"/>
              </a:rPr>
              <a:t> is a criminal entity linked to the core development of the malware most commonly known as </a:t>
            </a:r>
            <a:r>
              <a:rPr lang="en-US" sz="3799" u="sng">
                <a:solidFill>
                  <a:srgbClr val="000000"/>
                </a:solidFill>
                <a:latin typeface="Varela Round"/>
                <a:ea typeface="Varela Round"/>
                <a:cs typeface="Varela Round"/>
                <a:sym typeface="Varela Round"/>
              </a:rPr>
              <a:t>Emotet </a:t>
            </a:r>
            <a:r>
              <a:rPr lang="en-US" sz="3799">
                <a:solidFill>
                  <a:srgbClr val="000000"/>
                </a:solidFill>
                <a:latin typeface="Varela Round"/>
                <a:ea typeface="Varela Round"/>
                <a:cs typeface="Varela Round"/>
                <a:sym typeface="Varela Round"/>
              </a:rPr>
              <a:t>or </a:t>
            </a:r>
            <a:r>
              <a:rPr lang="en-US" sz="3799" u="sng">
                <a:solidFill>
                  <a:srgbClr val="000000"/>
                </a:solidFill>
                <a:latin typeface="Varela Round"/>
                <a:ea typeface="Varela Round"/>
                <a:cs typeface="Varela Round"/>
                <a:sym typeface="Varela Round"/>
              </a:rPr>
              <a:t>Geodo</a:t>
            </a:r>
            <a:r>
              <a:rPr lang="en-US" sz="3799">
                <a:solidFill>
                  <a:srgbClr val="000000"/>
                </a:solidFill>
                <a:latin typeface="Varela Round"/>
                <a:ea typeface="Varela Round"/>
                <a:cs typeface="Varela Round"/>
                <a:sym typeface="Varela Round"/>
              </a:rPr>
              <a:t>. First observed in mid-2014, this malware shared code with the Bugat (aka Feodo) banking Trojan.</a:t>
            </a:r>
            <a:r>
              <a:rPr lang="en-US" sz="3799">
                <a:solidFill>
                  <a:srgbClr val="000000"/>
                </a:solidFill>
                <a:latin typeface="Varela Round"/>
                <a:ea typeface="Varela Round"/>
                <a:cs typeface="Varela Round"/>
                <a:sym typeface="Varela Roun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Characteristics of Emotet</a:t>
            </a:r>
          </a:p>
        </p:txBody>
      </p:sp>
      <p:sp>
        <p:nvSpPr>
          <p:cNvPr name="TextBox 12" id="12"/>
          <p:cNvSpPr txBox="true"/>
          <p:nvPr/>
        </p:nvSpPr>
        <p:spPr>
          <a:xfrm rot="0">
            <a:off x="1622839" y="3337526"/>
            <a:ext cx="9805314" cy="5715498"/>
          </a:xfrm>
          <a:prstGeom prst="rect">
            <a:avLst/>
          </a:prstGeom>
        </p:spPr>
        <p:txBody>
          <a:bodyPr anchor="t" rtlCol="false" tIns="0" lIns="0" bIns="0" rIns="0">
            <a:spAutoFit/>
          </a:bodyPr>
          <a:lstStyle/>
          <a:p>
            <a:pPr algn="l" marL="580871" indent="-290435" lvl="1">
              <a:lnSpc>
                <a:spcPts val="3766"/>
              </a:lnSpc>
              <a:buFont typeface="Arial"/>
              <a:buChar char="•"/>
            </a:pPr>
            <a:r>
              <a:rPr lang="en-US" sz="2690">
                <a:solidFill>
                  <a:srgbClr val="E71224"/>
                </a:solidFill>
                <a:latin typeface="Varela Round"/>
                <a:ea typeface="Varela Round"/>
                <a:cs typeface="Varela Round"/>
                <a:sym typeface="Varela Round"/>
              </a:rPr>
              <a:t>MITRE ATT&amp;CK ID:</a:t>
            </a:r>
            <a:r>
              <a:rPr lang="en-US" sz="2690">
                <a:solidFill>
                  <a:srgbClr val="000000"/>
                </a:solidFill>
                <a:latin typeface="Varela Round"/>
                <a:ea typeface="Varela Round"/>
                <a:cs typeface="Varela Round"/>
                <a:sym typeface="Varela Round"/>
              </a:rPr>
              <a:t> S0367</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Role in Cybercrime</a:t>
            </a:r>
            <a:r>
              <a:rPr lang="en-US" sz="2690">
                <a:solidFill>
                  <a:srgbClr val="000000"/>
                </a:solidFill>
                <a:latin typeface="Varela Round"/>
                <a:ea typeface="Varela Round"/>
                <a:cs typeface="Varela Round"/>
                <a:sym typeface="Varela Round"/>
              </a:rPr>
              <a:t>: Core of a vast cybercriminal network</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Delivery Methods:</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Phishing emails (common)</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Vulnerabilities and brute force attacks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Botnet</a:t>
            </a:r>
            <a:r>
              <a:rPr lang="en-US" sz="2690">
                <a:solidFill>
                  <a:srgbClr val="000000"/>
                </a:solidFill>
                <a:latin typeface="Varela Round"/>
                <a:ea typeface="Varela Round"/>
                <a:cs typeface="Varela Round"/>
                <a:sym typeface="Varela Round"/>
              </a:rPr>
              <a:t>: Infrastructure-as-a-Service (IaaS)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Capabilities</a:t>
            </a:r>
            <a:r>
              <a:rPr lang="en-US" sz="2690">
                <a:solidFill>
                  <a:srgbClr val="000000"/>
                </a:solidFill>
                <a:latin typeface="Varela Round"/>
                <a:ea typeface="Varela Round"/>
                <a:cs typeface="Varela Round"/>
                <a:sym typeface="Varela Round"/>
              </a:rPr>
              <a: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Infection, persistence, lateral movement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Data exfiltration (traffic capture, credential theft)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Dropping additional malware like TrickBot, Qbot, and ransomware (Ryuk, Bitpaymer)</a:t>
            </a:r>
          </a:p>
          <a:p>
            <a:pPr algn="l">
              <a:lnSpc>
                <a:spcPts val="3766"/>
              </a:lnSpc>
              <a:spcBef>
                <a:spcPct val="0"/>
              </a:spcBef>
            </a:pPr>
          </a:p>
        </p:txBody>
      </p:sp>
      <p:sp>
        <p:nvSpPr>
          <p:cNvPr name="Freeform 13" id="13"/>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Functionality of Emotet</a:t>
            </a:r>
          </a:p>
        </p:txBody>
      </p:sp>
      <p:sp>
        <p:nvSpPr>
          <p:cNvPr name="Freeform 12" id="12"/>
          <p:cNvSpPr/>
          <p:nvPr/>
        </p:nvSpPr>
        <p:spPr>
          <a:xfrm flipH="false" flipV="false" rot="0">
            <a:off x="3689424" y="2519806"/>
            <a:ext cx="10676290" cy="7019661"/>
          </a:xfrm>
          <a:custGeom>
            <a:avLst/>
            <a:gdLst/>
            <a:ahLst/>
            <a:cxnLst/>
            <a:rect r="r" b="b" t="t" l="l"/>
            <a:pathLst>
              <a:path h="7019661" w="10676290">
                <a:moveTo>
                  <a:pt x="0" y="0"/>
                </a:moveTo>
                <a:lnTo>
                  <a:pt x="10676290" y="0"/>
                </a:lnTo>
                <a:lnTo>
                  <a:pt x="10676290" y="7019661"/>
                </a:lnTo>
                <a:lnTo>
                  <a:pt x="0" y="7019661"/>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07543" y="3730372"/>
            <a:ext cx="12028335" cy="2846368"/>
          </a:xfrm>
          <a:custGeom>
            <a:avLst/>
            <a:gdLst/>
            <a:ahLst/>
            <a:cxnLst/>
            <a:rect r="r" b="b" t="t" l="l"/>
            <a:pathLst>
              <a:path h="2846368" w="12028335">
                <a:moveTo>
                  <a:pt x="0" y="0"/>
                </a:moveTo>
                <a:lnTo>
                  <a:pt x="12028335" y="0"/>
                </a:lnTo>
                <a:lnTo>
                  <a:pt x="12028335" y="2846368"/>
                </a:lnTo>
                <a:lnTo>
                  <a:pt x="0" y="2846368"/>
                </a:lnTo>
                <a:lnTo>
                  <a:pt x="0" y="0"/>
                </a:lnTo>
                <a:close/>
              </a:path>
            </a:pathLst>
          </a:custGeom>
          <a:blipFill>
            <a:blip r:embed="rId2"/>
            <a:stretch>
              <a:fillRect l="-420" t="-2204" r="-790" b="-18087"/>
            </a:stretch>
          </a:blipFill>
        </p:spPr>
      </p:sp>
      <p:sp>
        <p:nvSpPr>
          <p:cNvPr name="Freeform 12" id="12"/>
          <p:cNvSpPr/>
          <p:nvPr/>
        </p:nvSpPr>
        <p:spPr>
          <a:xfrm flipH="false" flipV="false" rot="0">
            <a:off x="10625189" y="6790901"/>
            <a:ext cx="4383163" cy="2295681"/>
          </a:xfrm>
          <a:custGeom>
            <a:avLst/>
            <a:gdLst/>
            <a:ahLst/>
            <a:cxnLst/>
            <a:rect r="r" b="b" t="t" l="l"/>
            <a:pathLst>
              <a:path h="2295681" w="4383163">
                <a:moveTo>
                  <a:pt x="0" y="0"/>
                </a:moveTo>
                <a:lnTo>
                  <a:pt x="4383163" y="0"/>
                </a:lnTo>
                <a:lnTo>
                  <a:pt x="4383163" y="2295682"/>
                </a:lnTo>
                <a:lnTo>
                  <a:pt x="0" y="2295682"/>
                </a:lnTo>
                <a:lnTo>
                  <a:pt x="0" y="0"/>
                </a:lnTo>
                <a:close/>
              </a:path>
            </a:pathLst>
          </a:custGeom>
          <a:blipFill>
            <a:blip r:embed="rId3"/>
            <a:stretch>
              <a:fillRect l="0" t="0" r="0" b="0"/>
            </a:stretch>
          </a:blipFill>
          <a:ln w="19050" cap="rnd">
            <a:solidFill>
              <a:srgbClr val="000000"/>
            </a:solidFill>
            <a:prstDash val="solid"/>
            <a:round/>
          </a:ln>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Initial Access</a:t>
            </a:r>
          </a:p>
        </p:txBody>
      </p:sp>
      <p:sp>
        <p:nvSpPr>
          <p:cNvPr name="TextBox 14" id="14"/>
          <p:cNvSpPr txBox="true"/>
          <p:nvPr/>
        </p:nvSpPr>
        <p:spPr>
          <a:xfrm rot="0">
            <a:off x="3279648" y="290736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follows a simple and common chain of steps for initial infection:</a:t>
            </a:r>
          </a:p>
        </p:txBody>
      </p:sp>
      <p:sp>
        <p:nvSpPr>
          <p:cNvPr name="TextBox 15" id="15"/>
          <p:cNvSpPr txBox="true"/>
          <p:nvPr/>
        </p:nvSpPr>
        <p:spPr>
          <a:xfrm rot="0">
            <a:off x="3107543" y="6864574"/>
            <a:ext cx="7241519" cy="2222009"/>
          </a:xfrm>
          <a:prstGeom prst="rect">
            <a:avLst/>
          </a:prstGeom>
        </p:spPr>
        <p:txBody>
          <a:bodyPr anchor="t" rtlCol="false" tIns="0" lIns="0" bIns="0" rIns="0">
            <a:spAutoFit/>
          </a:bodyPr>
          <a:lstStyle/>
          <a:p>
            <a:pPr algn="l">
              <a:lnSpc>
                <a:spcPts val="3527"/>
              </a:lnSpc>
              <a:spcBef>
                <a:spcPct val="0"/>
              </a:spcBef>
            </a:pPr>
            <a:r>
              <a:rPr lang="en-US" sz="2519">
                <a:solidFill>
                  <a:srgbClr val="FF3131"/>
                </a:solidFill>
                <a:latin typeface="Varela Round"/>
                <a:ea typeface="Varela Round"/>
                <a:cs typeface="Varela Round"/>
                <a:sym typeface="Varela Round"/>
              </a:rPr>
              <a:t>Emotet as First Stage:</a:t>
            </a:r>
          </a:p>
          <a:p>
            <a:pPr algn="l" marL="543922" indent="-271961" lvl="1">
              <a:lnSpc>
                <a:spcPts val="3527"/>
              </a:lnSpc>
              <a:spcBef>
                <a:spcPct val="0"/>
              </a:spcBef>
              <a:buFont typeface="Arial"/>
              <a:buChar char="•"/>
            </a:pPr>
            <a:r>
              <a:rPr lang="en-US" sz="2519">
                <a:solidFill>
                  <a:srgbClr val="2F353F"/>
                </a:solidFill>
                <a:latin typeface="Varela Round"/>
                <a:ea typeface="Varela Round"/>
                <a:cs typeface="Varela Round"/>
                <a:sym typeface="Varela Round"/>
              </a:rPr>
              <a:t>Dropping Malware: Often drops malware like </a:t>
            </a:r>
            <a:r>
              <a:rPr lang="en-US" sz="2519" u="sng">
                <a:solidFill>
                  <a:srgbClr val="FF914D"/>
                </a:solidFill>
                <a:latin typeface="Varela Round"/>
                <a:ea typeface="Varela Round"/>
                <a:cs typeface="Varela Round"/>
                <a:sym typeface="Varela Round"/>
              </a:rPr>
              <a:t>TrickBot</a:t>
            </a:r>
            <a:r>
              <a:rPr lang="en-US" sz="2519">
                <a:solidFill>
                  <a:srgbClr val="2F353F"/>
                </a:solidFill>
                <a:latin typeface="Varela Round"/>
                <a:ea typeface="Varela Round"/>
                <a:cs typeface="Varela Round"/>
                <a:sym typeface="Varela Round"/>
              </a:rPr>
              <a:t>, which further escalates the attack.</a:t>
            </a:r>
          </a:p>
          <a:p>
            <a:pPr algn="ctr">
              <a:lnSpc>
                <a:spcPts val="3527"/>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49344" y="3224003"/>
            <a:ext cx="5595503" cy="1298211"/>
            <a:chOff x="0" y="0"/>
            <a:chExt cx="1473713" cy="341916"/>
          </a:xfrm>
        </p:grpSpPr>
        <p:sp>
          <p:nvSpPr>
            <p:cNvPr name="Freeform 12" id="12"/>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3" id="13"/>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005874" y="3286204"/>
            <a:ext cx="4882442" cy="1173810"/>
            <a:chOff x="0" y="0"/>
            <a:chExt cx="1285911" cy="309152"/>
          </a:xfrm>
        </p:grpSpPr>
        <p:sp>
          <p:nvSpPr>
            <p:cNvPr name="Freeform 15" id="15"/>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16" id="16"/>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46249" y="5380531"/>
            <a:ext cx="5595503" cy="1298211"/>
            <a:chOff x="0" y="0"/>
            <a:chExt cx="1473713" cy="341916"/>
          </a:xfrm>
        </p:grpSpPr>
        <p:sp>
          <p:nvSpPr>
            <p:cNvPr name="Freeform 18" id="18"/>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9" id="19"/>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0203888" y="7537059"/>
            <a:ext cx="5595503" cy="1298211"/>
            <a:chOff x="0" y="0"/>
            <a:chExt cx="1473713" cy="341916"/>
          </a:xfrm>
        </p:grpSpPr>
        <p:sp>
          <p:nvSpPr>
            <p:cNvPr name="Freeform 21" id="21"/>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22" id="22"/>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6671713" y="5442731"/>
            <a:ext cx="4882442" cy="1173810"/>
            <a:chOff x="0" y="0"/>
            <a:chExt cx="1285911" cy="309152"/>
          </a:xfrm>
        </p:grpSpPr>
        <p:sp>
          <p:nvSpPr>
            <p:cNvPr name="Freeform 24" id="24"/>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5" id="25"/>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498288" y="7599259"/>
            <a:ext cx="4882442" cy="1173810"/>
            <a:chOff x="0" y="0"/>
            <a:chExt cx="1285911" cy="309152"/>
          </a:xfrm>
        </p:grpSpPr>
        <p:sp>
          <p:nvSpPr>
            <p:cNvPr name="Freeform 27" id="27"/>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8" id="28"/>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991514" y="7731524"/>
            <a:ext cx="1212374" cy="909281"/>
          </a:xfrm>
          <a:custGeom>
            <a:avLst/>
            <a:gdLst/>
            <a:ahLst/>
            <a:cxnLst/>
            <a:rect r="r" b="b" t="t" l="l"/>
            <a:pathLst>
              <a:path h="909281" w="1212374">
                <a:moveTo>
                  <a:pt x="0" y="0"/>
                </a:moveTo>
                <a:lnTo>
                  <a:pt x="1212374" y="0"/>
                </a:lnTo>
                <a:lnTo>
                  <a:pt x="1212374" y="909281"/>
                </a:lnTo>
                <a:lnTo>
                  <a:pt x="0" y="909281"/>
                </a:lnTo>
                <a:lnTo>
                  <a:pt x="0" y="0"/>
                </a:lnTo>
                <a:close/>
              </a:path>
            </a:pathLst>
          </a:custGeom>
          <a:blipFill>
            <a:blip r:embed="rId2"/>
            <a:stretch>
              <a:fillRect l="0" t="0" r="0" b="0"/>
            </a:stretch>
          </a:blipFill>
        </p:spPr>
      </p:sp>
      <p:sp>
        <p:nvSpPr>
          <p:cNvPr name="Freeform 30" id="30"/>
          <p:cNvSpPr/>
          <p:nvPr/>
        </p:nvSpPr>
        <p:spPr>
          <a:xfrm flipH="false" flipV="false" rot="0">
            <a:off x="1292277" y="3440745"/>
            <a:ext cx="1357066" cy="1019269"/>
          </a:xfrm>
          <a:custGeom>
            <a:avLst/>
            <a:gdLst/>
            <a:ahLst/>
            <a:cxnLst/>
            <a:rect r="r" b="b" t="t" l="l"/>
            <a:pathLst>
              <a:path h="1019269" w="1357066">
                <a:moveTo>
                  <a:pt x="0" y="0"/>
                </a:moveTo>
                <a:lnTo>
                  <a:pt x="1357067" y="0"/>
                </a:lnTo>
                <a:lnTo>
                  <a:pt x="1357067" y="1019269"/>
                </a:lnTo>
                <a:lnTo>
                  <a:pt x="0" y="1019269"/>
                </a:lnTo>
                <a:lnTo>
                  <a:pt x="0" y="0"/>
                </a:lnTo>
                <a:close/>
              </a:path>
            </a:pathLst>
          </a:custGeom>
          <a:blipFill>
            <a:blip r:embed="rId3"/>
            <a:stretch>
              <a:fillRect l="0" t="-17636" r="0" b="-15504"/>
            </a:stretch>
          </a:blipFill>
        </p:spPr>
      </p:sp>
      <p:sp>
        <p:nvSpPr>
          <p:cNvPr name="Freeform 31" id="31"/>
          <p:cNvSpPr/>
          <p:nvPr/>
        </p:nvSpPr>
        <p:spPr>
          <a:xfrm flipH="false" flipV="false" rot="0">
            <a:off x="5126262" y="5396555"/>
            <a:ext cx="1219987" cy="1219987"/>
          </a:xfrm>
          <a:custGeom>
            <a:avLst/>
            <a:gdLst/>
            <a:ahLst/>
            <a:cxnLst/>
            <a:rect r="r" b="b" t="t" l="l"/>
            <a:pathLst>
              <a:path h="1219987" w="1219987">
                <a:moveTo>
                  <a:pt x="0" y="0"/>
                </a:moveTo>
                <a:lnTo>
                  <a:pt x="1219987" y="0"/>
                </a:lnTo>
                <a:lnTo>
                  <a:pt x="1219987" y="1219987"/>
                </a:lnTo>
                <a:lnTo>
                  <a:pt x="0" y="1219987"/>
                </a:lnTo>
                <a:lnTo>
                  <a:pt x="0" y="0"/>
                </a:lnTo>
                <a:close/>
              </a:path>
            </a:pathLst>
          </a:custGeom>
          <a:blipFill>
            <a:blip r:embed="rId4"/>
            <a:stretch>
              <a:fillRect l="0" t="0" r="0" b="0"/>
            </a:stretch>
          </a:blipFill>
        </p:spPr>
      </p:sp>
      <p:sp>
        <p:nvSpPr>
          <p:cNvPr name="TextBox 32" id="3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Execution Methods </a:t>
            </a:r>
          </a:p>
        </p:txBody>
      </p:sp>
      <p:sp>
        <p:nvSpPr>
          <p:cNvPr name="TextBox 33" id="33"/>
          <p:cNvSpPr txBox="true"/>
          <p:nvPr/>
        </p:nvSpPr>
        <p:spPr>
          <a:xfrm rot="0">
            <a:off x="2830745" y="3447802"/>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PowerShell</a:t>
            </a:r>
          </a:p>
        </p:txBody>
      </p:sp>
      <p:sp>
        <p:nvSpPr>
          <p:cNvPr name="TextBox 34" id="34"/>
          <p:cNvSpPr txBox="true"/>
          <p:nvPr/>
        </p:nvSpPr>
        <p:spPr>
          <a:xfrm rot="0">
            <a:off x="6664516" y="5604330"/>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Visual Basic</a:t>
            </a:r>
          </a:p>
        </p:txBody>
      </p:sp>
      <p:sp>
        <p:nvSpPr>
          <p:cNvPr name="TextBox 35" id="35"/>
          <p:cNvSpPr txBox="true"/>
          <p:nvPr/>
        </p:nvSpPr>
        <p:spPr>
          <a:xfrm rot="0">
            <a:off x="10483894" y="7882678"/>
            <a:ext cx="4896836" cy="540297"/>
          </a:xfrm>
          <a:prstGeom prst="rect">
            <a:avLst/>
          </a:prstGeom>
        </p:spPr>
        <p:txBody>
          <a:bodyPr anchor="t" rtlCol="false" tIns="0" lIns="0" bIns="0" rIns="0">
            <a:spAutoFit/>
          </a:bodyPr>
          <a:lstStyle/>
          <a:p>
            <a:pPr algn="ctr">
              <a:lnSpc>
                <a:spcPts val="4376"/>
              </a:lnSpc>
              <a:spcBef>
                <a:spcPct val="0"/>
              </a:spcBef>
            </a:pPr>
            <a:r>
              <a:rPr lang="en-US" sz="3126">
                <a:solidFill>
                  <a:srgbClr val="FFFFFF"/>
                </a:solidFill>
                <a:latin typeface="Varela Round"/>
                <a:ea typeface="Varela Round"/>
                <a:cs typeface="Varela Round"/>
                <a:sym typeface="Varela Round"/>
              </a:rPr>
              <a:t>Windows Command Shell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363844" y="2247081"/>
            <a:ext cx="13560312" cy="7243641"/>
            <a:chOff x="0" y="0"/>
            <a:chExt cx="3571440" cy="1907790"/>
          </a:xfrm>
        </p:grpSpPr>
        <p:sp>
          <p:nvSpPr>
            <p:cNvPr name="Freeform 3" id="3"/>
            <p:cNvSpPr/>
            <p:nvPr/>
          </p:nvSpPr>
          <p:spPr>
            <a:xfrm flipH="false" flipV="false" rot="0">
              <a:off x="0" y="0"/>
              <a:ext cx="3571440" cy="1907790"/>
            </a:xfrm>
            <a:custGeom>
              <a:avLst/>
              <a:gdLst/>
              <a:ahLst/>
              <a:cxnLst/>
              <a:rect r="r" b="b" t="t" l="l"/>
              <a:pathLst>
                <a:path h="1907790" w="3571440">
                  <a:moveTo>
                    <a:pt x="57092" y="0"/>
                  </a:moveTo>
                  <a:lnTo>
                    <a:pt x="3514348" y="0"/>
                  </a:lnTo>
                  <a:cubicBezTo>
                    <a:pt x="3529490" y="0"/>
                    <a:pt x="3544011" y="6015"/>
                    <a:pt x="3554718" y="16722"/>
                  </a:cubicBezTo>
                  <a:cubicBezTo>
                    <a:pt x="3565425" y="27429"/>
                    <a:pt x="3571440" y="41951"/>
                    <a:pt x="3571440" y="57092"/>
                  </a:cubicBezTo>
                  <a:lnTo>
                    <a:pt x="3571440" y="1850698"/>
                  </a:lnTo>
                  <a:cubicBezTo>
                    <a:pt x="3571440" y="1882229"/>
                    <a:pt x="3545879" y="1907790"/>
                    <a:pt x="3514348" y="1907790"/>
                  </a:cubicBezTo>
                  <a:lnTo>
                    <a:pt x="57092" y="1907790"/>
                  </a:lnTo>
                  <a:cubicBezTo>
                    <a:pt x="25561" y="1907790"/>
                    <a:pt x="0" y="1882229"/>
                    <a:pt x="0" y="1850698"/>
                  </a:cubicBezTo>
                  <a:lnTo>
                    <a:pt x="0" y="57092"/>
                  </a:lnTo>
                  <a:cubicBezTo>
                    <a:pt x="0" y="25561"/>
                    <a:pt x="25561" y="0"/>
                    <a:pt x="57092" y="0"/>
                  </a:cubicBezTo>
                  <a:close/>
                </a:path>
              </a:pathLst>
            </a:custGeom>
            <a:solidFill>
              <a:srgbClr val="FFFFFF"/>
            </a:solidFill>
          </p:spPr>
        </p:sp>
        <p:sp>
          <p:nvSpPr>
            <p:cNvPr name="TextBox 4" id="4"/>
            <p:cNvSpPr txBox="true"/>
            <p:nvPr/>
          </p:nvSpPr>
          <p:spPr>
            <a:xfrm>
              <a:off x="0" y="-38100"/>
              <a:ext cx="3571440" cy="19458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93371" y="3908915"/>
            <a:ext cx="11301259" cy="3136099"/>
          </a:xfrm>
          <a:custGeom>
            <a:avLst/>
            <a:gdLst/>
            <a:ahLst/>
            <a:cxnLst/>
            <a:rect r="r" b="b" t="t" l="l"/>
            <a:pathLst>
              <a:path h="3136099" w="11301259">
                <a:moveTo>
                  <a:pt x="0" y="0"/>
                </a:moveTo>
                <a:lnTo>
                  <a:pt x="11301258" y="0"/>
                </a:lnTo>
                <a:lnTo>
                  <a:pt x="11301258" y="3136100"/>
                </a:lnTo>
                <a:lnTo>
                  <a:pt x="0" y="3136100"/>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PowerShell</a:t>
            </a:r>
          </a:p>
        </p:txBody>
      </p:sp>
      <p:sp>
        <p:nvSpPr>
          <p:cNvPr name="TextBox 13" id="13"/>
          <p:cNvSpPr txBox="true"/>
          <p:nvPr/>
        </p:nvSpPr>
        <p:spPr>
          <a:xfrm rot="0">
            <a:off x="3626512" y="7406965"/>
            <a:ext cx="10972845" cy="1416982"/>
          </a:xfrm>
          <a:prstGeom prst="rect">
            <a:avLst/>
          </a:prstGeom>
        </p:spPr>
        <p:txBody>
          <a:bodyPr anchor="t" rtlCol="false" tIns="0" lIns="0" bIns="0" rIns="0">
            <a:spAutoFit/>
          </a:bodyPr>
          <a:lstStyle/>
          <a:p>
            <a:pPr algn="ctr">
              <a:lnSpc>
                <a:spcPts val="3798"/>
              </a:lnSpc>
            </a:pPr>
            <a:r>
              <a:rPr lang="en-US" sz="2713">
                <a:solidFill>
                  <a:srgbClr val="2F353F"/>
                </a:solidFill>
                <a:latin typeface="Varela Round"/>
                <a:ea typeface="Varela Round"/>
                <a:cs typeface="Varela Round"/>
                <a:sym typeface="Varela Round"/>
              </a:rPr>
              <a:t>Below is the code to download Emotet and save it to the </a:t>
            </a:r>
            <a:r>
              <a:rPr lang="en-US" sz="2713" u="sng">
                <a:solidFill>
                  <a:srgbClr val="FF3131"/>
                </a:solidFill>
                <a:latin typeface="Varela Round"/>
                <a:ea typeface="Varela Round"/>
                <a:cs typeface="Varela Round"/>
                <a:sym typeface="Varela Round"/>
              </a:rPr>
              <a:t>%Temp% folder</a:t>
            </a:r>
            <a:r>
              <a:rPr lang="en-US" sz="2713">
                <a:solidFill>
                  <a:srgbClr val="2F353F"/>
                </a:solidFill>
                <a:latin typeface="Varela Round"/>
                <a:ea typeface="Varela Round"/>
                <a:cs typeface="Varela Round"/>
                <a:sym typeface="Varela Round"/>
              </a:rPr>
              <a:t>, and then execute it with the </a:t>
            </a:r>
            <a:r>
              <a:rPr lang="en-US" sz="2713" u="sng">
                <a:solidFill>
                  <a:srgbClr val="FF3131"/>
                </a:solidFill>
                <a:latin typeface="Varela Round"/>
                <a:ea typeface="Varela Round"/>
                <a:cs typeface="Varela Round"/>
                <a:sym typeface="Varela Round"/>
              </a:rPr>
              <a:t>regsvr32.exe command</a:t>
            </a:r>
            <a:r>
              <a:rPr lang="en-US" sz="2713">
                <a:solidFill>
                  <a:srgbClr val="2F353F"/>
                </a:solidFill>
                <a:latin typeface="Varela Round"/>
                <a:ea typeface="Varela Round"/>
                <a:cs typeface="Varela Round"/>
                <a:sym typeface="Varela Round"/>
              </a:rPr>
              <a:t>.</a:t>
            </a:r>
          </a:p>
          <a:p>
            <a:pPr algn="ctr">
              <a:lnSpc>
                <a:spcPts val="3798"/>
              </a:lnSpc>
              <a:spcBef>
                <a:spcPct val="0"/>
              </a:spcBef>
            </a:pPr>
          </a:p>
        </p:txBody>
      </p:sp>
      <p:sp>
        <p:nvSpPr>
          <p:cNvPr name="TextBox 14" id="14"/>
          <p:cNvSpPr txBox="true"/>
          <p:nvPr/>
        </p:nvSpPr>
        <p:spPr>
          <a:xfrm rot="0">
            <a:off x="4020743" y="2608470"/>
            <a:ext cx="10184383" cy="1012089"/>
          </a:xfrm>
          <a:prstGeom prst="rect">
            <a:avLst/>
          </a:prstGeom>
        </p:spPr>
        <p:txBody>
          <a:bodyPr anchor="t" rtlCol="false" tIns="0" lIns="0" bIns="0" rIns="0">
            <a:spAutoFit/>
          </a:bodyPr>
          <a:lstStyle/>
          <a:p>
            <a:pPr algn="ctr">
              <a:lnSpc>
                <a:spcPts val="4065"/>
              </a:lnSpc>
              <a:spcBef>
                <a:spcPct val="0"/>
              </a:spcBef>
            </a:pPr>
            <a:r>
              <a:rPr lang="en-US" sz="2903">
                <a:solidFill>
                  <a:srgbClr val="FF3131"/>
                </a:solidFill>
                <a:latin typeface="Varela Round"/>
                <a:ea typeface="Varela Round"/>
                <a:cs typeface="Varela Round"/>
                <a:sym typeface="Varela Round"/>
              </a:rPr>
              <a:t>Emotet </a:t>
            </a:r>
            <a:r>
              <a:rPr lang="en-US" sz="2903">
                <a:solidFill>
                  <a:srgbClr val="2F353F"/>
                </a:solidFill>
                <a:latin typeface="Varela Round"/>
                <a:ea typeface="Varela Round"/>
                <a:cs typeface="Varela Round"/>
                <a:sym typeface="Varela Round"/>
              </a:rPr>
              <a:t>can leverage PowerShell to download the payload and </a:t>
            </a:r>
            <a:r>
              <a:rPr lang="en-US" sz="2903" u="sng">
                <a:solidFill>
                  <a:srgbClr val="545454"/>
                </a:solidFill>
                <a:latin typeface="Varela Round"/>
                <a:ea typeface="Varela Round"/>
                <a:cs typeface="Varela Round"/>
                <a:sym typeface="Varela Round"/>
              </a:rPr>
              <a:t>install itsel</a:t>
            </a:r>
            <a:r>
              <a:rPr lang="en-US" sz="2903">
                <a:solidFill>
                  <a:srgbClr val="545454"/>
                </a:solidFill>
                <a:latin typeface="Varela Round"/>
                <a:ea typeface="Varela Round"/>
                <a:cs typeface="Varela Round"/>
                <a:sym typeface="Varela Round"/>
              </a:rPr>
              <a:t>f</a:t>
            </a:r>
            <a:r>
              <a:rPr lang="en-US" sz="2903">
                <a:solidFill>
                  <a:srgbClr val="2F353F"/>
                </a:solidFill>
                <a:latin typeface="Varela Round"/>
                <a:ea typeface="Varela Round"/>
                <a:cs typeface="Varela Round"/>
                <a:sym typeface="Varela Round"/>
              </a:rPr>
              <a: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316851" y="2507163"/>
            <a:ext cx="7931429" cy="6860686"/>
          </a:xfrm>
          <a:custGeom>
            <a:avLst/>
            <a:gdLst/>
            <a:ahLst/>
            <a:cxnLst/>
            <a:rect r="r" b="b" t="t" l="l"/>
            <a:pathLst>
              <a:path h="6860686" w="7931429">
                <a:moveTo>
                  <a:pt x="0" y="0"/>
                </a:moveTo>
                <a:lnTo>
                  <a:pt x="7931428" y="0"/>
                </a:lnTo>
                <a:lnTo>
                  <a:pt x="7931428" y="6860686"/>
                </a:lnTo>
                <a:lnTo>
                  <a:pt x="0" y="6860686"/>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Visual Basic</a:t>
            </a:r>
          </a:p>
        </p:txBody>
      </p:sp>
      <p:sp>
        <p:nvSpPr>
          <p:cNvPr name="TextBox 13" id="13"/>
          <p:cNvSpPr txBox="true"/>
          <p:nvPr/>
        </p:nvSpPr>
        <p:spPr>
          <a:xfrm rot="0">
            <a:off x="1891671" y="2794554"/>
            <a:ext cx="5909865" cy="1738108"/>
          </a:xfrm>
          <a:prstGeom prst="rect">
            <a:avLst/>
          </a:prstGeom>
        </p:spPr>
        <p:txBody>
          <a:bodyPr anchor="t" rtlCol="false" tIns="0" lIns="0" bIns="0" rIns="0">
            <a:spAutoFit/>
          </a:bodyPr>
          <a:lstStyle/>
          <a:p>
            <a:pPr algn="ctr">
              <a:lnSpc>
                <a:spcPts val="4609"/>
              </a:lnSpc>
              <a:spcBef>
                <a:spcPct val="0"/>
              </a:spcBef>
            </a:pPr>
            <a:r>
              <a:rPr lang="en-US" sz="3292">
                <a:solidFill>
                  <a:srgbClr val="2F353F"/>
                </a:solidFill>
                <a:latin typeface="Varela Round"/>
                <a:ea typeface="Varela Round"/>
                <a:cs typeface="Varela Round"/>
                <a:sym typeface="Varela Round"/>
              </a:rPr>
              <a:t>Emotet has been known to use </a:t>
            </a:r>
            <a:r>
              <a:rPr lang="en-US" sz="3292">
                <a:solidFill>
                  <a:srgbClr val="FF3131"/>
                </a:solidFill>
                <a:latin typeface="Varela Round"/>
                <a:ea typeface="Varela Round"/>
                <a:cs typeface="Varela Round"/>
                <a:sym typeface="Varela Round"/>
              </a:rPr>
              <a:t>Visual Basic (.vbs) files</a:t>
            </a:r>
            <a:r>
              <a:rPr lang="en-US" sz="3292">
                <a:solidFill>
                  <a:srgbClr val="2F353F"/>
                </a:solidFill>
                <a:latin typeface="Varela Round"/>
                <a:ea typeface="Varela Round"/>
                <a:cs typeface="Varela Round"/>
                <a:sym typeface="Varela Round"/>
              </a:rPr>
              <a:t> to execute its payload. </a:t>
            </a:r>
          </a:p>
        </p:txBody>
      </p:sp>
      <p:sp>
        <p:nvSpPr>
          <p:cNvPr name="TextBox 14" id="14"/>
          <p:cNvSpPr txBox="true"/>
          <p:nvPr/>
        </p:nvSpPr>
        <p:spPr>
          <a:xfrm rot="0">
            <a:off x="2484437" y="5386988"/>
            <a:ext cx="4724333" cy="3301828"/>
          </a:xfrm>
          <a:prstGeom prst="rect">
            <a:avLst/>
          </a:prstGeom>
        </p:spPr>
        <p:txBody>
          <a:bodyPr anchor="t" rtlCol="false" tIns="0" lIns="0" bIns="0" rIns="0">
            <a:spAutoFit/>
          </a:bodyPr>
          <a:lstStyle/>
          <a:p>
            <a:pPr algn="ctr">
              <a:lnSpc>
                <a:spcPts val="4384"/>
              </a:lnSpc>
              <a:spcBef>
                <a:spcPct val="0"/>
              </a:spcBef>
            </a:pPr>
            <a:r>
              <a:rPr lang="en-US" sz="3131">
                <a:solidFill>
                  <a:srgbClr val="2F353F"/>
                </a:solidFill>
                <a:latin typeface="Varela Round"/>
                <a:ea typeface="Varela Round"/>
                <a:cs typeface="Varela Round"/>
                <a:sym typeface="Varela Round"/>
              </a:rPr>
              <a:t>Emotet has </a:t>
            </a:r>
            <a:r>
              <a:rPr lang="en-US" sz="3131" u="sng">
                <a:solidFill>
                  <a:srgbClr val="BB332D"/>
                </a:solidFill>
                <a:latin typeface="Varela Round"/>
                <a:ea typeface="Varela Round"/>
                <a:cs typeface="Varela Round"/>
                <a:sym typeface="Varela Round"/>
              </a:rPr>
              <a:t>moved away</a:t>
            </a:r>
            <a:r>
              <a:rPr lang="en-US" sz="3131">
                <a:solidFill>
                  <a:srgbClr val="2F353F"/>
                </a:solidFill>
                <a:latin typeface="Varela Round"/>
                <a:ea typeface="Varela Round"/>
                <a:cs typeface="Varela Round"/>
                <a:sym typeface="Varela Round"/>
              </a:rPr>
              <a:t> from this tactic after </a:t>
            </a:r>
            <a:r>
              <a:rPr lang="en-US" sz="3131">
                <a:solidFill>
                  <a:srgbClr val="8C52FF"/>
                </a:solidFill>
                <a:latin typeface="Varela Round"/>
                <a:ea typeface="Varela Round"/>
                <a:cs typeface="Varela Round"/>
                <a:sym typeface="Varela Round"/>
              </a:rPr>
              <a:t>Microsoft disabled macros</a:t>
            </a:r>
            <a:r>
              <a:rPr lang="en-US" sz="3131">
                <a:solidFill>
                  <a:srgbClr val="2F353F"/>
                </a:solidFill>
                <a:latin typeface="Varela Round"/>
                <a:ea typeface="Varela Round"/>
                <a:cs typeface="Varela Round"/>
                <a:sym typeface="Varela Round"/>
              </a:rPr>
              <a:t> from the Internet by default earlier in 2023.</a:t>
            </a:r>
          </a:p>
        </p:txBody>
      </p:sp>
      <p:sp>
        <p:nvSpPr>
          <p:cNvPr name="TextBox 15" id="15"/>
          <p:cNvSpPr txBox="true"/>
          <p:nvPr/>
        </p:nvSpPr>
        <p:spPr>
          <a:xfrm rot="0">
            <a:off x="10115945" y="9419642"/>
            <a:ext cx="4704883" cy="247776"/>
          </a:xfrm>
          <a:prstGeom prst="rect">
            <a:avLst/>
          </a:prstGeom>
        </p:spPr>
        <p:txBody>
          <a:bodyPr anchor="t" rtlCol="false" tIns="0" lIns="0" bIns="0" rIns="0">
            <a:spAutoFit/>
          </a:bodyPr>
          <a:lstStyle/>
          <a:p>
            <a:pPr algn="ctr">
              <a:lnSpc>
                <a:spcPts val="2093"/>
              </a:lnSpc>
              <a:spcBef>
                <a:spcPct val="0"/>
              </a:spcBef>
            </a:pPr>
            <a:r>
              <a:rPr lang="en-US" sz="1495">
                <a:solidFill>
                  <a:srgbClr val="FF2929"/>
                </a:solidFill>
                <a:latin typeface="Varela Round"/>
                <a:ea typeface="Varela Round"/>
                <a:cs typeface="Varela Round"/>
                <a:sym typeface="Varela Round"/>
              </a:rPr>
              <a:t> Visual Basic file embedded in a malicious macro.</a:t>
            </a:r>
            <a:r>
              <a:rPr lang="en-US" sz="1495">
                <a:solidFill>
                  <a:srgbClr val="FF2929"/>
                </a:solidFill>
                <a:latin typeface="Varela Round"/>
                <a:ea typeface="Varela Round"/>
                <a:cs typeface="Varela Round"/>
                <a:sym typeface="Varela Round"/>
              </a:rPr>
              <a:t>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61212"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803174" y="3246880"/>
            <a:ext cx="12949543" cy="1521571"/>
          </a:xfrm>
          <a:custGeom>
            <a:avLst/>
            <a:gdLst/>
            <a:ahLst/>
            <a:cxnLst/>
            <a:rect r="r" b="b" t="t" l="l"/>
            <a:pathLst>
              <a:path h="1521571" w="12949543">
                <a:moveTo>
                  <a:pt x="0" y="0"/>
                </a:moveTo>
                <a:lnTo>
                  <a:pt x="12949544" y="0"/>
                </a:lnTo>
                <a:lnTo>
                  <a:pt x="12949544" y="1521572"/>
                </a:lnTo>
                <a:lnTo>
                  <a:pt x="0" y="1521572"/>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Windows Command Shell</a:t>
            </a:r>
          </a:p>
        </p:txBody>
      </p:sp>
      <p:sp>
        <p:nvSpPr>
          <p:cNvPr name="TextBox 13" id="13"/>
          <p:cNvSpPr txBox="true"/>
          <p:nvPr/>
        </p:nvSpPr>
        <p:spPr>
          <a:xfrm rot="0">
            <a:off x="3279648" y="258589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also uses Windows Command Shell for execution. </a:t>
            </a:r>
          </a:p>
        </p:txBody>
      </p:sp>
      <p:sp>
        <p:nvSpPr>
          <p:cNvPr name="TextBox 14" id="14"/>
          <p:cNvSpPr txBox="true"/>
          <p:nvPr/>
        </p:nvSpPr>
        <p:spPr>
          <a:xfrm rot="0">
            <a:off x="1808719" y="4958952"/>
            <a:ext cx="7335281" cy="431309"/>
          </a:xfrm>
          <a:prstGeom prst="rect">
            <a:avLst/>
          </a:prstGeom>
        </p:spPr>
        <p:txBody>
          <a:bodyPr anchor="t" rtlCol="false" tIns="0" lIns="0" bIns="0" rIns="0">
            <a:spAutoFit/>
          </a:bodyPr>
          <a:lstStyle/>
          <a:p>
            <a:pPr algn="ctr">
              <a:lnSpc>
                <a:spcPts val="3527"/>
              </a:lnSpc>
              <a:spcBef>
                <a:spcPct val="0"/>
              </a:spcBef>
            </a:pPr>
            <a:r>
              <a:rPr lang="en-US" sz="2519" u="sng">
                <a:solidFill>
                  <a:srgbClr val="FF3131"/>
                </a:solidFill>
                <a:latin typeface="Varela Round"/>
                <a:ea typeface="Varela Round"/>
                <a:cs typeface="Varela Round"/>
                <a:sym typeface="Varela Round"/>
              </a:rPr>
              <a:t>Process Explorer below depicts three steps:</a:t>
            </a:r>
          </a:p>
        </p:txBody>
      </p:sp>
      <p:sp>
        <p:nvSpPr>
          <p:cNvPr name="TextBox 15" id="15"/>
          <p:cNvSpPr txBox="true"/>
          <p:nvPr/>
        </p:nvSpPr>
        <p:spPr>
          <a:xfrm rot="0">
            <a:off x="3279648" y="5685126"/>
            <a:ext cx="10233570" cy="1326659"/>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1. The </a:t>
            </a:r>
            <a:r>
              <a:rPr lang="en-US" sz="2519">
                <a:solidFill>
                  <a:srgbClr val="0097B2"/>
                </a:solidFill>
                <a:latin typeface="Varela Round"/>
                <a:ea typeface="Varela Round"/>
                <a:cs typeface="Varela Round"/>
                <a:sym typeface="Varela Round"/>
              </a:rPr>
              <a:t>first </a:t>
            </a:r>
            <a:r>
              <a:rPr lang="en-US" sz="2519">
                <a:solidFill>
                  <a:srgbClr val="2F353F"/>
                </a:solidFill>
                <a:latin typeface="Varela Round"/>
                <a:ea typeface="Varela Round"/>
                <a:cs typeface="Varela Round"/>
                <a:sym typeface="Varela Round"/>
              </a:rPr>
              <a:t>command (cmd.exe) uses </a:t>
            </a:r>
            <a:r>
              <a:rPr lang="en-US" sz="2519" u="sng">
                <a:solidFill>
                  <a:srgbClr val="2F353F"/>
                </a:solidFill>
                <a:latin typeface="Varela Round"/>
                <a:ea typeface="Varela Round"/>
                <a:cs typeface="Varela Round"/>
                <a:sym typeface="Varela Round"/>
              </a:rPr>
              <a:t>bogus directory</a:t>
            </a:r>
            <a:r>
              <a:rPr lang="en-US" sz="2519">
                <a:solidFill>
                  <a:srgbClr val="2F353F"/>
                </a:solidFill>
                <a:latin typeface="Varela Round"/>
                <a:ea typeface="Varela Round"/>
                <a:cs typeface="Varela Round"/>
                <a:sym typeface="Varela Round"/>
              </a:rPr>
              <a:t> paths until it navigates back to the </a:t>
            </a:r>
            <a:r>
              <a:rPr lang="en-US" sz="2519">
                <a:solidFill>
                  <a:srgbClr val="BB332D"/>
                </a:solidFill>
                <a:latin typeface="Varela Round"/>
                <a:ea typeface="Varela Round"/>
                <a:cs typeface="Varela Round"/>
                <a:sym typeface="Varela Round"/>
              </a:rPr>
              <a:t>root directory</a:t>
            </a:r>
            <a:r>
              <a:rPr lang="en-US" sz="2519">
                <a:solidFill>
                  <a:srgbClr val="2F353F"/>
                </a:solidFill>
                <a:latin typeface="Varela Round"/>
                <a:ea typeface="Varela Round"/>
                <a:cs typeface="Varela Round"/>
                <a:sym typeface="Varela Round"/>
              </a:rPr>
              <a:t>, down the correct path to invoke </a:t>
            </a:r>
            <a:r>
              <a:rPr lang="en-US" sz="2519" u="sng">
                <a:solidFill>
                  <a:srgbClr val="2F353F"/>
                </a:solidFill>
                <a:latin typeface="Varela Round"/>
                <a:ea typeface="Varela Round"/>
                <a:cs typeface="Varela Round"/>
                <a:sym typeface="Varela Round"/>
              </a:rPr>
              <a:t>cmd.exe</a:t>
            </a:r>
            <a:r>
              <a:rPr lang="en-US" sz="2519">
                <a:solidFill>
                  <a:srgbClr val="2F353F"/>
                </a:solidFill>
                <a:latin typeface="Varela Round"/>
                <a:ea typeface="Varela Round"/>
                <a:cs typeface="Varela Round"/>
                <a:sym typeface="Varela Round"/>
              </a:rPr>
              <a:t> again. </a:t>
            </a:r>
          </a:p>
        </p:txBody>
      </p:sp>
      <p:sp>
        <p:nvSpPr>
          <p:cNvPr name="TextBox 16" id="16"/>
          <p:cNvSpPr txBox="true"/>
          <p:nvPr/>
        </p:nvSpPr>
        <p:spPr>
          <a:xfrm rot="0">
            <a:off x="3279648" y="7252394"/>
            <a:ext cx="10153203" cy="878984"/>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2. The </a:t>
            </a:r>
            <a:r>
              <a:rPr lang="en-US" sz="2519">
                <a:solidFill>
                  <a:srgbClr val="00BF63"/>
                </a:solidFill>
                <a:latin typeface="Varela Round"/>
                <a:ea typeface="Varela Round"/>
                <a:cs typeface="Varela Round"/>
                <a:sym typeface="Varela Round"/>
              </a:rPr>
              <a:t>second </a:t>
            </a:r>
            <a:r>
              <a:rPr lang="en-US" sz="2519">
                <a:solidFill>
                  <a:srgbClr val="2F353F"/>
                </a:solidFill>
                <a:latin typeface="Varela Round"/>
                <a:ea typeface="Varela Round"/>
                <a:cs typeface="Varela Round"/>
                <a:sym typeface="Varela Round"/>
              </a:rPr>
              <a:t>command decodes part of the obfuscation and then executes the </a:t>
            </a:r>
            <a:r>
              <a:rPr lang="en-US" sz="2519" u="sng">
                <a:solidFill>
                  <a:srgbClr val="2F353F"/>
                </a:solidFill>
                <a:latin typeface="Varela Round"/>
                <a:ea typeface="Varela Round"/>
                <a:cs typeface="Varela Round"/>
                <a:sym typeface="Varela Round"/>
              </a:rPr>
              <a:t>third command (cmd.exe)</a:t>
            </a:r>
            <a:r>
              <a:rPr lang="en-US" sz="2519">
                <a:solidFill>
                  <a:srgbClr val="2F353F"/>
                </a:solidFill>
                <a:latin typeface="Varela Round"/>
                <a:ea typeface="Varela Round"/>
                <a:cs typeface="Varela Round"/>
                <a:sym typeface="Varela Round"/>
              </a:rPr>
              <a:t>. </a:t>
            </a:r>
          </a:p>
        </p:txBody>
      </p:sp>
      <p:sp>
        <p:nvSpPr>
          <p:cNvPr name="TextBox 17" id="17"/>
          <p:cNvSpPr txBox="true"/>
          <p:nvPr/>
        </p:nvSpPr>
        <p:spPr>
          <a:xfrm rot="0">
            <a:off x="3279648" y="8424169"/>
            <a:ext cx="10528251" cy="438294"/>
          </a:xfrm>
          <a:prstGeom prst="rect">
            <a:avLst/>
          </a:prstGeom>
        </p:spPr>
        <p:txBody>
          <a:bodyPr anchor="t" rtlCol="false" tIns="0" lIns="0" bIns="0" rIns="0">
            <a:spAutoFit/>
          </a:bodyPr>
          <a:lstStyle/>
          <a:p>
            <a:pPr algn="l">
              <a:lnSpc>
                <a:spcPts val="3667"/>
              </a:lnSpc>
              <a:spcBef>
                <a:spcPct val="0"/>
              </a:spcBef>
            </a:pPr>
            <a:r>
              <a:rPr lang="en-US" sz="2619">
                <a:solidFill>
                  <a:srgbClr val="2F353F"/>
                </a:solidFill>
                <a:latin typeface="Varela Round"/>
                <a:ea typeface="Varela Round"/>
                <a:cs typeface="Varela Round"/>
                <a:sym typeface="Varela Round"/>
              </a:rPr>
              <a:t>3. The </a:t>
            </a:r>
            <a:r>
              <a:rPr lang="en-US" sz="2619">
                <a:solidFill>
                  <a:srgbClr val="5E17EB"/>
                </a:solidFill>
                <a:latin typeface="Varela Round"/>
                <a:ea typeface="Varela Round"/>
                <a:cs typeface="Varela Round"/>
                <a:sym typeface="Varela Round"/>
              </a:rPr>
              <a:t>third </a:t>
            </a:r>
            <a:r>
              <a:rPr lang="en-US" sz="2619">
                <a:solidFill>
                  <a:srgbClr val="2F353F"/>
                </a:solidFill>
                <a:latin typeface="Varela Round"/>
                <a:ea typeface="Varela Round"/>
                <a:cs typeface="Varela Round"/>
                <a:sym typeface="Varela Round"/>
              </a:rPr>
              <a:t>command launches </a:t>
            </a:r>
            <a:r>
              <a:rPr lang="en-US" sz="2619" u="sng">
                <a:solidFill>
                  <a:srgbClr val="FF0D17"/>
                </a:solidFill>
                <a:latin typeface="Varela Round"/>
                <a:ea typeface="Varela Round"/>
                <a:cs typeface="Varela Round"/>
                <a:sym typeface="Varela Round"/>
              </a:rPr>
              <a:t>PowerShell</a:t>
            </a:r>
            <a:r>
              <a:rPr lang="en-US" sz="2619">
                <a:solidFill>
                  <a:srgbClr val="2F353F"/>
                </a:solidFill>
                <a:latin typeface="Varela Round"/>
                <a:ea typeface="Varela Round"/>
                <a:cs typeface="Varela Round"/>
                <a:sym typeface="Varela Roun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40281" y="-351166"/>
            <a:ext cx="21034606" cy="12304391"/>
            <a:chOff x="0" y="0"/>
            <a:chExt cx="28046141" cy="16405855"/>
          </a:xfrm>
        </p:grpSpPr>
        <p:pic>
          <p:nvPicPr>
            <p:cNvPr name="Picture 3" id="3"/>
            <p:cNvPicPr>
              <a:picLocks noChangeAspect="true"/>
            </p:cNvPicPr>
            <p:nvPr/>
          </p:nvPicPr>
          <p:blipFill>
            <a:blip r:embed="rId2"/>
            <a:srcRect l="0" t="6100" r="0" b="6100"/>
            <a:stretch>
              <a:fillRect/>
            </a:stretch>
          </p:blipFill>
          <p:spPr>
            <a:xfrm flipH="false" flipV="false">
              <a:off x="0" y="0"/>
              <a:ext cx="28046141" cy="16405855"/>
            </a:xfrm>
            <a:prstGeom prst="rect">
              <a:avLst/>
            </a:prstGeom>
          </p:spPr>
        </p:pic>
      </p:grpSp>
      <p:grpSp>
        <p:nvGrpSpPr>
          <p:cNvPr name="Group 4" id="4"/>
          <p:cNvGrpSpPr/>
          <p:nvPr/>
        </p:nvGrpSpPr>
        <p:grpSpPr>
          <a:xfrm rot="0">
            <a:off x="1028700" y="2436152"/>
            <a:ext cx="16230600" cy="9690868"/>
            <a:chOff x="0" y="0"/>
            <a:chExt cx="4274726" cy="2552327"/>
          </a:xfrm>
        </p:grpSpPr>
        <p:sp>
          <p:nvSpPr>
            <p:cNvPr name="Freeform 5" id="5"/>
            <p:cNvSpPr/>
            <p:nvPr/>
          </p:nvSpPr>
          <p:spPr>
            <a:xfrm flipH="false" flipV="false" rot="0">
              <a:off x="0" y="0"/>
              <a:ext cx="4274726" cy="2552328"/>
            </a:xfrm>
            <a:custGeom>
              <a:avLst/>
              <a:gdLst/>
              <a:ahLst/>
              <a:cxnLst/>
              <a:rect r="r" b="b" t="t" l="l"/>
              <a:pathLst>
                <a:path h="2552328" w="4274726">
                  <a:moveTo>
                    <a:pt x="47700" y="0"/>
                  </a:moveTo>
                  <a:lnTo>
                    <a:pt x="4227026" y="0"/>
                  </a:lnTo>
                  <a:cubicBezTo>
                    <a:pt x="4239677" y="0"/>
                    <a:pt x="4251809" y="5025"/>
                    <a:pt x="4260755" y="13971"/>
                  </a:cubicBezTo>
                  <a:cubicBezTo>
                    <a:pt x="4269700" y="22916"/>
                    <a:pt x="4274726" y="35049"/>
                    <a:pt x="4274726" y="47700"/>
                  </a:cubicBezTo>
                  <a:lnTo>
                    <a:pt x="4274726" y="2504628"/>
                  </a:lnTo>
                  <a:cubicBezTo>
                    <a:pt x="4274726" y="2517279"/>
                    <a:pt x="4269700" y="2529411"/>
                    <a:pt x="4260755" y="2538357"/>
                  </a:cubicBezTo>
                  <a:cubicBezTo>
                    <a:pt x="4251809" y="2547302"/>
                    <a:pt x="4239677" y="2552328"/>
                    <a:pt x="4227026" y="2552328"/>
                  </a:cubicBezTo>
                  <a:lnTo>
                    <a:pt x="47700" y="2552328"/>
                  </a:lnTo>
                  <a:cubicBezTo>
                    <a:pt x="35049" y="2552328"/>
                    <a:pt x="22916" y="2547302"/>
                    <a:pt x="13971" y="2538357"/>
                  </a:cubicBezTo>
                  <a:cubicBezTo>
                    <a:pt x="5025" y="2529411"/>
                    <a:pt x="0" y="2517279"/>
                    <a:pt x="0" y="2504628"/>
                  </a:cubicBezTo>
                  <a:lnTo>
                    <a:pt x="0" y="47700"/>
                  </a:lnTo>
                  <a:cubicBezTo>
                    <a:pt x="0" y="35049"/>
                    <a:pt x="5025" y="22916"/>
                    <a:pt x="13971" y="13971"/>
                  </a:cubicBezTo>
                  <a:cubicBezTo>
                    <a:pt x="22916" y="5025"/>
                    <a:pt x="35049" y="0"/>
                    <a:pt x="47700" y="0"/>
                  </a:cubicBezTo>
                  <a:close/>
                </a:path>
              </a:pathLst>
            </a:custGeom>
            <a:solidFill>
              <a:srgbClr val="004AAD"/>
            </a:solidFill>
          </p:spPr>
        </p:sp>
        <p:sp>
          <p:nvSpPr>
            <p:cNvPr name="TextBox 6" id="6"/>
            <p:cNvSpPr txBox="true"/>
            <p:nvPr/>
          </p:nvSpPr>
          <p:spPr>
            <a:xfrm>
              <a:off x="0" y="-38100"/>
              <a:ext cx="4274726" cy="259042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712139" y="780707"/>
            <a:ext cx="13900419"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MALWARE TYPES</a:t>
            </a:r>
          </a:p>
        </p:txBody>
      </p:sp>
      <p:grpSp>
        <p:nvGrpSpPr>
          <p:cNvPr name="Group 8" id="8"/>
          <p:cNvGrpSpPr/>
          <p:nvPr/>
        </p:nvGrpSpPr>
        <p:grpSpPr>
          <a:xfrm rot="0">
            <a:off x="17259300" y="-564553"/>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848477" y="2786002"/>
            <a:ext cx="3594256" cy="971837"/>
            <a:chOff x="0" y="0"/>
            <a:chExt cx="946635" cy="255957"/>
          </a:xfrm>
        </p:grpSpPr>
        <p:sp>
          <p:nvSpPr>
            <p:cNvPr name="Freeform 12" id="1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3" id="1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848477" y="294079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8070447"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Worms</a:t>
            </a:r>
          </a:p>
        </p:txBody>
      </p:sp>
      <p:grpSp>
        <p:nvGrpSpPr>
          <p:cNvPr name="Group 16" id="16"/>
          <p:cNvGrpSpPr/>
          <p:nvPr/>
        </p:nvGrpSpPr>
        <p:grpSpPr>
          <a:xfrm rot="0">
            <a:off x="2079967" y="2799880"/>
            <a:ext cx="3594256" cy="971837"/>
            <a:chOff x="0" y="0"/>
            <a:chExt cx="946635" cy="255957"/>
          </a:xfrm>
        </p:grpSpPr>
        <p:sp>
          <p:nvSpPr>
            <p:cNvPr name="Freeform 17" id="1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8" id="1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079967" y="294079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3016562" y="2891463"/>
            <a:ext cx="2147107" cy="712471"/>
          </a:xfrm>
          <a:prstGeom prst="rect">
            <a:avLst/>
          </a:prstGeom>
        </p:spPr>
        <p:txBody>
          <a:bodyPr anchor="t" rtlCol="false" tIns="0" lIns="0" bIns="0" rIns="0">
            <a:spAutoFit/>
          </a:bodyPr>
          <a:lstStyle/>
          <a:p>
            <a:pPr algn="l">
              <a:lnSpc>
                <a:spcPts val="5879"/>
              </a:lnSpc>
            </a:pPr>
            <a:r>
              <a:rPr lang="en-US" sz="4199">
                <a:solidFill>
                  <a:srgbClr val="000000"/>
                </a:solidFill>
                <a:latin typeface="Varela Round"/>
                <a:ea typeface="Varela Round"/>
                <a:cs typeface="Varela Round"/>
                <a:sym typeface="Varela Round"/>
              </a:rPr>
              <a:t>Viruses</a:t>
            </a:r>
          </a:p>
        </p:txBody>
      </p:sp>
      <p:grpSp>
        <p:nvGrpSpPr>
          <p:cNvPr name="Group 21" id="21"/>
          <p:cNvGrpSpPr/>
          <p:nvPr/>
        </p:nvGrpSpPr>
        <p:grpSpPr>
          <a:xfrm rot="0">
            <a:off x="11947509" y="2786002"/>
            <a:ext cx="3594256" cy="971837"/>
            <a:chOff x="0" y="0"/>
            <a:chExt cx="946635" cy="255957"/>
          </a:xfrm>
        </p:grpSpPr>
        <p:sp>
          <p:nvSpPr>
            <p:cNvPr name="Freeform 22" id="2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3" id="2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3124331"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Trojans</a:t>
            </a:r>
          </a:p>
        </p:txBody>
      </p:sp>
      <p:sp>
        <p:nvSpPr>
          <p:cNvPr name="Freeform 25" id="25"/>
          <p:cNvSpPr/>
          <p:nvPr/>
        </p:nvSpPr>
        <p:spPr>
          <a:xfrm flipH="false" flipV="false" rot="0">
            <a:off x="11947509" y="2941682"/>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6" id="26"/>
          <p:cNvGrpSpPr/>
          <p:nvPr/>
        </p:nvGrpSpPr>
        <p:grpSpPr>
          <a:xfrm rot="0">
            <a:off x="2100809" y="4771715"/>
            <a:ext cx="4468473" cy="971837"/>
            <a:chOff x="0" y="0"/>
            <a:chExt cx="1176882" cy="255957"/>
          </a:xfrm>
        </p:grpSpPr>
        <p:sp>
          <p:nvSpPr>
            <p:cNvPr name="Freeform 27" id="27"/>
            <p:cNvSpPr/>
            <p:nvPr/>
          </p:nvSpPr>
          <p:spPr>
            <a:xfrm flipH="false" flipV="false" rot="0">
              <a:off x="0" y="0"/>
              <a:ext cx="1176882" cy="255957"/>
            </a:xfrm>
            <a:custGeom>
              <a:avLst/>
              <a:gdLst/>
              <a:ahLst/>
              <a:cxnLst/>
              <a:rect r="r" b="b" t="t" l="l"/>
              <a:pathLst>
                <a:path h="255957" w="1176882">
                  <a:moveTo>
                    <a:pt x="127978" y="0"/>
                  </a:moveTo>
                  <a:lnTo>
                    <a:pt x="1048903" y="0"/>
                  </a:lnTo>
                  <a:cubicBezTo>
                    <a:pt x="1082845" y="0"/>
                    <a:pt x="1115397" y="13483"/>
                    <a:pt x="1139398" y="37484"/>
                  </a:cubicBezTo>
                  <a:cubicBezTo>
                    <a:pt x="1163399" y="61485"/>
                    <a:pt x="1176882" y="94036"/>
                    <a:pt x="1176882" y="127978"/>
                  </a:cubicBezTo>
                  <a:lnTo>
                    <a:pt x="1176882" y="127978"/>
                  </a:lnTo>
                  <a:cubicBezTo>
                    <a:pt x="1176882" y="161920"/>
                    <a:pt x="1163399" y="194472"/>
                    <a:pt x="1139398" y="218473"/>
                  </a:cubicBezTo>
                  <a:cubicBezTo>
                    <a:pt x="1115397" y="242474"/>
                    <a:pt x="1082845" y="255957"/>
                    <a:pt x="1048903"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8" id="28"/>
            <p:cNvSpPr txBox="true"/>
            <p:nvPr/>
          </p:nvSpPr>
          <p:spPr>
            <a:xfrm>
              <a:off x="0" y="-38100"/>
              <a:ext cx="1176882"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2079967" y="4946071"/>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0" id="30"/>
          <p:cNvSpPr txBox="true"/>
          <p:nvPr/>
        </p:nvSpPr>
        <p:spPr>
          <a:xfrm rot="0">
            <a:off x="3016562" y="4869871"/>
            <a:ext cx="3317565"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Ransomware </a:t>
            </a:r>
          </a:p>
        </p:txBody>
      </p:sp>
      <p:grpSp>
        <p:nvGrpSpPr>
          <p:cNvPr name="Group 31" id="31"/>
          <p:cNvGrpSpPr/>
          <p:nvPr/>
        </p:nvGrpSpPr>
        <p:grpSpPr>
          <a:xfrm rot="0">
            <a:off x="7739923" y="4771715"/>
            <a:ext cx="3594256" cy="971837"/>
            <a:chOff x="0" y="0"/>
            <a:chExt cx="946635" cy="255957"/>
          </a:xfrm>
        </p:grpSpPr>
        <p:sp>
          <p:nvSpPr>
            <p:cNvPr name="Freeform 32" id="3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3" id="3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7739923" y="4926507"/>
            <a:ext cx="661047" cy="662251"/>
          </a:xfrm>
          <a:custGeom>
            <a:avLst/>
            <a:gdLst/>
            <a:ahLst/>
            <a:cxnLst/>
            <a:rect r="r" b="b" t="t" l="l"/>
            <a:pathLst>
              <a:path h="662251" w="661047">
                <a:moveTo>
                  <a:pt x="0" y="0"/>
                </a:moveTo>
                <a:lnTo>
                  <a:pt x="661047" y="0"/>
                </a:lnTo>
                <a:lnTo>
                  <a:pt x="661047"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5" id="35"/>
          <p:cNvSpPr txBox="true"/>
          <p:nvPr/>
        </p:nvSpPr>
        <p:spPr>
          <a:xfrm rot="0">
            <a:off x="8645605" y="4863298"/>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Rootkits</a:t>
            </a:r>
          </a:p>
        </p:txBody>
      </p:sp>
      <p:grpSp>
        <p:nvGrpSpPr>
          <p:cNvPr name="Group 36" id="36"/>
          <p:cNvGrpSpPr/>
          <p:nvPr/>
        </p:nvGrpSpPr>
        <p:grpSpPr>
          <a:xfrm rot="0">
            <a:off x="12505754" y="4771715"/>
            <a:ext cx="3594256" cy="971837"/>
            <a:chOff x="0" y="0"/>
            <a:chExt cx="946635" cy="255957"/>
          </a:xfrm>
        </p:grpSpPr>
        <p:sp>
          <p:nvSpPr>
            <p:cNvPr name="Freeform 37" id="3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8" id="3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9" id="39"/>
          <p:cNvSpPr/>
          <p:nvPr/>
        </p:nvSpPr>
        <p:spPr>
          <a:xfrm flipH="false" flipV="false" rot="0">
            <a:off x="12554258" y="4913517"/>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0" id="40"/>
          <p:cNvSpPr txBox="true"/>
          <p:nvPr/>
        </p:nvSpPr>
        <p:spPr>
          <a:xfrm rot="0">
            <a:off x="13465451" y="4869871"/>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Adware</a:t>
            </a:r>
          </a:p>
        </p:txBody>
      </p:sp>
      <p:grpSp>
        <p:nvGrpSpPr>
          <p:cNvPr name="Group 41" id="41"/>
          <p:cNvGrpSpPr/>
          <p:nvPr/>
        </p:nvGrpSpPr>
        <p:grpSpPr>
          <a:xfrm rot="0">
            <a:off x="2100809" y="6808658"/>
            <a:ext cx="3594256" cy="971837"/>
            <a:chOff x="0" y="0"/>
            <a:chExt cx="946635" cy="255957"/>
          </a:xfrm>
        </p:grpSpPr>
        <p:sp>
          <p:nvSpPr>
            <p:cNvPr name="Freeform 42" id="4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3" id="4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4" id="44"/>
          <p:cNvSpPr/>
          <p:nvPr/>
        </p:nvSpPr>
        <p:spPr>
          <a:xfrm flipH="false" flipV="false" rot="0">
            <a:off x="2079967" y="6950461"/>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5" id="45"/>
          <p:cNvSpPr txBox="true"/>
          <p:nvPr/>
        </p:nvSpPr>
        <p:spPr>
          <a:xfrm rot="0">
            <a:off x="3016562" y="6900241"/>
            <a:ext cx="2422654"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Spyware</a:t>
            </a:r>
          </a:p>
        </p:txBody>
      </p:sp>
      <p:grpSp>
        <p:nvGrpSpPr>
          <p:cNvPr name="Group 46" id="46"/>
          <p:cNvGrpSpPr/>
          <p:nvPr/>
        </p:nvGrpSpPr>
        <p:grpSpPr>
          <a:xfrm rot="0">
            <a:off x="6865221" y="6808658"/>
            <a:ext cx="4237199" cy="971837"/>
            <a:chOff x="0" y="0"/>
            <a:chExt cx="1115970" cy="255957"/>
          </a:xfrm>
        </p:grpSpPr>
        <p:sp>
          <p:nvSpPr>
            <p:cNvPr name="Freeform 47" id="47"/>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8" id="48"/>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9" id="49"/>
          <p:cNvSpPr/>
          <p:nvPr/>
        </p:nvSpPr>
        <p:spPr>
          <a:xfrm flipH="false" flipV="false" rot="0">
            <a:off x="6848477" y="6899944"/>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0" id="50"/>
          <p:cNvSpPr txBox="true"/>
          <p:nvPr/>
        </p:nvSpPr>
        <p:spPr>
          <a:xfrm rot="0">
            <a:off x="7672434" y="6900241"/>
            <a:ext cx="2943132"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Backdoors</a:t>
            </a:r>
          </a:p>
        </p:txBody>
      </p:sp>
      <p:grpSp>
        <p:nvGrpSpPr>
          <p:cNvPr name="Group 51" id="51"/>
          <p:cNvGrpSpPr/>
          <p:nvPr/>
        </p:nvGrpSpPr>
        <p:grpSpPr>
          <a:xfrm rot="0">
            <a:off x="12184282" y="6745151"/>
            <a:ext cx="4237199" cy="971837"/>
            <a:chOff x="0" y="0"/>
            <a:chExt cx="1115970" cy="255957"/>
          </a:xfrm>
        </p:grpSpPr>
        <p:sp>
          <p:nvSpPr>
            <p:cNvPr name="Freeform 52" id="52"/>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53" id="53"/>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54" id="54"/>
          <p:cNvSpPr/>
          <p:nvPr/>
        </p:nvSpPr>
        <p:spPr>
          <a:xfrm flipH="false" flipV="false" rot="0">
            <a:off x="12175230" y="6896076"/>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5" id="55"/>
          <p:cNvSpPr txBox="true"/>
          <p:nvPr/>
        </p:nvSpPr>
        <p:spPr>
          <a:xfrm rot="0">
            <a:off x="13101005" y="6900241"/>
            <a:ext cx="3279911"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Keyloggers</a:t>
            </a:r>
          </a:p>
        </p:txBody>
      </p:sp>
      <p:grpSp>
        <p:nvGrpSpPr>
          <p:cNvPr name="Group 56" id="56"/>
          <p:cNvGrpSpPr/>
          <p:nvPr/>
        </p:nvGrpSpPr>
        <p:grpSpPr>
          <a:xfrm rot="0">
            <a:off x="6555512" y="8452807"/>
            <a:ext cx="4237199" cy="1610986"/>
            <a:chOff x="0" y="0"/>
            <a:chExt cx="1115970" cy="424293"/>
          </a:xfrm>
        </p:grpSpPr>
        <p:sp>
          <p:nvSpPr>
            <p:cNvPr name="Freeform 57" id="57"/>
            <p:cNvSpPr/>
            <p:nvPr/>
          </p:nvSpPr>
          <p:spPr>
            <a:xfrm flipH="false" flipV="false" rot="0">
              <a:off x="0" y="0"/>
              <a:ext cx="1115970" cy="424293"/>
            </a:xfrm>
            <a:custGeom>
              <a:avLst/>
              <a:gdLst/>
              <a:ahLst/>
              <a:cxnLst/>
              <a:rect r="r" b="b" t="t" l="l"/>
              <a:pathLst>
                <a:path h="424293" w="1115970">
                  <a:moveTo>
                    <a:pt x="182713" y="0"/>
                  </a:moveTo>
                  <a:lnTo>
                    <a:pt x="933257" y="0"/>
                  </a:lnTo>
                  <a:cubicBezTo>
                    <a:pt x="1034167" y="0"/>
                    <a:pt x="1115970" y="81803"/>
                    <a:pt x="1115970" y="182713"/>
                  </a:cubicBezTo>
                  <a:lnTo>
                    <a:pt x="1115970" y="241579"/>
                  </a:lnTo>
                  <a:cubicBezTo>
                    <a:pt x="1115970" y="342489"/>
                    <a:pt x="1034167" y="424293"/>
                    <a:pt x="933257" y="424293"/>
                  </a:cubicBezTo>
                  <a:lnTo>
                    <a:pt x="182713" y="424293"/>
                  </a:lnTo>
                  <a:cubicBezTo>
                    <a:pt x="81803" y="424293"/>
                    <a:pt x="0" y="342489"/>
                    <a:pt x="0" y="241579"/>
                  </a:cubicBezTo>
                  <a:lnTo>
                    <a:pt x="0" y="182713"/>
                  </a:lnTo>
                  <a:cubicBezTo>
                    <a:pt x="0" y="81803"/>
                    <a:pt x="81803" y="0"/>
                    <a:pt x="182713" y="0"/>
                  </a:cubicBezTo>
                  <a:close/>
                </a:path>
              </a:pathLst>
            </a:custGeom>
            <a:solidFill>
              <a:srgbClr val="FFFFFF"/>
            </a:solidFill>
          </p:spPr>
        </p:sp>
        <p:sp>
          <p:nvSpPr>
            <p:cNvPr name="TextBox 58" id="58"/>
            <p:cNvSpPr txBox="true"/>
            <p:nvPr/>
          </p:nvSpPr>
          <p:spPr>
            <a:xfrm>
              <a:off x="0" y="-38100"/>
              <a:ext cx="111597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59" id="59"/>
          <p:cNvSpPr/>
          <p:nvPr/>
        </p:nvSpPr>
        <p:spPr>
          <a:xfrm flipH="false" flipV="false" rot="0">
            <a:off x="6848477" y="888636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0" id="60"/>
          <p:cNvSpPr txBox="true"/>
          <p:nvPr/>
        </p:nvSpPr>
        <p:spPr>
          <a:xfrm rot="0">
            <a:off x="7889555" y="8469460"/>
            <a:ext cx="3677924" cy="145542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Fileless Malware </a:t>
            </a:r>
          </a:p>
        </p:txBody>
      </p:sp>
      <p:grpSp>
        <p:nvGrpSpPr>
          <p:cNvPr name="Group 61" id="61"/>
          <p:cNvGrpSpPr/>
          <p:nvPr/>
        </p:nvGrpSpPr>
        <p:grpSpPr>
          <a:xfrm rot="0">
            <a:off x="2079967" y="8749352"/>
            <a:ext cx="3594256" cy="971837"/>
            <a:chOff x="0" y="0"/>
            <a:chExt cx="946635" cy="255957"/>
          </a:xfrm>
        </p:grpSpPr>
        <p:sp>
          <p:nvSpPr>
            <p:cNvPr name="Freeform 62" id="6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63" id="6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64" id="64"/>
          <p:cNvSpPr/>
          <p:nvPr/>
        </p:nvSpPr>
        <p:spPr>
          <a:xfrm flipH="false" flipV="false" rot="0">
            <a:off x="2079967" y="8927174"/>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5" id="65"/>
          <p:cNvSpPr txBox="true"/>
          <p:nvPr/>
        </p:nvSpPr>
        <p:spPr>
          <a:xfrm rot="0">
            <a:off x="3016562" y="8810165"/>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Botnets</a:t>
            </a:r>
          </a:p>
        </p:txBody>
      </p:sp>
      <p:grpSp>
        <p:nvGrpSpPr>
          <p:cNvPr name="Group 66" id="66"/>
          <p:cNvGrpSpPr/>
          <p:nvPr/>
        </p:nvGrpSpPr>
        <p:grpSpPr>
          <a:xfrm rot="0">
            <a:off x="11947509" y="8411998"/>
            <a:ext cx="5311791" cy="1610986"/>
            <a:chOff x="0" y="0"/>
            <a:chExt cx="1398990" cy="424293"/>
          </a:xfrm>
        </p:grpSpPr>
        <p:sp>
          <p:nvSpPr>
            <p:cNvPr name="Freeform 67" id="67"/>
            <p:cNvSpPr/>
            <p:nvPr/>
          </p:nvSpPr>
          <p:spPr>
            <a:xfrm flipH="false" flipV="false" rot="0">
              <a:off x="0" y="0"/>
              <a:ext cx="1398990" cy="424293"/>
            </a:xfrm>
            <a:custGeom>
              <a:avLst/>
              <a:gdLst/>
              <a:ahLst/>
              <a:cxnLst/>
              <a:rect r="r" b="b" t="t" l="l"/>
              <a:pathLst>
                <a:path h="424293" w="1398990">
                  <a:moveTo>
                    <a:pt x="145750" y="0"/>
                  </a:moveTo>
                  <a:lnTo>
                    <a:pt x="1253240" y="0"/>
                  </a:lnTo>
                  <a:cubicBezTo>
                    <a:pt x="1333736" y="0"/>
                    <a:pt x="1398990" y="65254"/>
                    <a:pt x="1398990" y="145750"/>
                  </a:cubicBezTo>
                  <a:lnTo>
                    <a:pt x="1398990" y="278543"/>
                  </a:lnTo>
                  <a:cubicBezTo>
                    <a:pt x="1398990" y="317198"/>
                    <a:pt x="1383634" y="354270"/>
                    <a:pt x="1356301" y="381603"/>
                  </a:cubicBezTo>
                  <a:cubicBezTo>
                    <a:pt x="1328968" y="408937"/>
                    <a:pt x="1291896" y="424293"/>
                    <a:pt x="1253240" y="424293"/>
                  </a:cubicBezTo>
                  <a:lnTo>
                    <a:pt x="145750" y="424293"/>
                  </a:lnTo>
                  <a:cubicBezTo>
                    <a:pt x="107094" y="424293"/>
                    <a:pt x="70022" y="408937"/>
                    <a:pt x="42689" y="381603"/>
                  </a:cubicBezTo>
                  <a:cubicBezTo>
                    <a:pt x="15356" y="354270"/>
                    <a:pt x="0" y="317198"/>
                    <a:pt x="0" y="278543"/>
                  </a:cubicBezTo>
                  <a:lnTo>
                    <a:pt x="0" y="145750"/>
                  </a:lnTo>
                  <a:cubicBezTo>
                    <a:pt x="0" y="107094"/>
                    <a:pt x="15356" y="70022"/>
                    <a:pt x="42689" y="42689"/>
                  </a:cubicBezTo>
                  <a:cubicBezTo>
                    <a:pt x="70022" y="15356"/>
                    <a:pt x="107094" y="0"/>
                    <a:pt x="145750" y="0"/>
                  </a:cubicBezTo>
                  <a:close/>
                </a:path>
              </a:pathLst>
            </a:custGeom>
            <a:solidFill>
              <a:srgbClr val="FFFFFF"/>
            </a:solidFill>
          </p:spPr>
        </p:sp>
        <p:sp>
          <p:nvSpPr>
            <p:cNvPr name="TextBox 68" id="68"/>
            <p:cNvSpPr txBox="true"/>
            <p:nvPr/>
          </p:nvSpPr>
          <p:spPr>
            <a:xfrm>
              <a:off x="0" y="-38100"/>
              <a:ext cx="139899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69" id="69"/>
          <p:cNvSpPr/>
          <p:nvPr/>
        </p:nvSpPr>
        <p:spPr>
          <a:xfrm flipH="false" flipV="false" rot="0">
            <a:off x="11947509" y="888636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0" id="70"/>
          <p:cNvSpPr txBox="true"/>
          <p:nvPr/>
        </p:nvSpPr>
        <p:spPr>
          <a:xfrm rot="0">
            <a:off x="12836278" y="8580930"/>
            <a:ext cx="7658048" cy="1180465"/>
          </a:xfrm>
          <a:prstGeom prst="rect">
            <a:avLst/>
          </a:prstGeom>
        </p:spPr>
        <p:txBody>
          <a:bodyPr anchor="t" rtlCol="false" tIns="0" lIns="0" bIns="0" rIns="0">
            <a:spAutoFit/>
          </a:bodyPr>
          <a:lstStyle/>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Phishing </a:t>
            </a:r>
          </a:p>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(Social Engineering)</a:t>
            </a:r>
          </a:p>
        </p:txBody>
      </p:sp>
      <p:grpSp>
        <p:nvGrpSpPr>
          <p:cNvPr name="Group 71" id="71"/>
          <p:cNvGrpSpPr/>
          <p:nvPr/>
        </p:nvGrpSpPr>
        <p:grpSpPr>
          <a:xfrm rot="0">
            <a:off x="17411700" y="-412153"/>
            <a:ext cx="1571606" cy="1623720"/>
            <a:chOff x="0" y="0"/>
            <a:chExt cx="413921" cy="427646"/>
          </a:xfrm>
        </p:grpSpPr>
        <p:sp>
          <p:nvSpPr>
            <p:cNvPr name="Freeform 72" id="72"/>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73" id="73"/>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667736" y="4849226"/>
            <a:ext cx="1667605" cy="1767049"/>
          </a:xfrm>
          <a:custGeom>
            <a:avLst/>
            <a:gdLst/>
            <a:ahLst/>
            <a:cxnLst/>
            <a:rect r="r" b="b" t="t" l="l"/>
            <a:pathLst>
              <a:path h="1767049" w="1667605">
                <a:moveTo>
                  <a:pt x="0" y="0"/>
                </a:moveTo>
                <a:lnTo>
                  <a:pt x="1667605" y="0"/>
                </a:lnTo>
                <a:lnTo>
                  <a:pt x="1667605" y="1767050"/>
                </a:lnTo>
                <a:lnTo>
                  <a:pt x="0" y="1767050"/>
                </a:lnTo>
                <a:lnTo>
                  <a:pt x="0" y="0"/>
                </a:lnTo>
                <a:close/>
              </a:path>
            </a:pathLst>
          </a:custGeom>
          <a:blipFill>
            <a:blip r:embed="rId2"/>
            <a:stretch>
              <a:fillRect l="0" t="0" r="0" b="0"/>
            </a:stretch>
          </a:blipFill>
        </p:spPr>
      </p:sp>
      <p:sp>
        <p:nvSpPr>
          <p:cNvPr name="Freeform 12" id="12"/>
          <p:cNvSpPr/>
          <p:nvPr/>
        </p:nvSpPr>
        <p:spPr>
          <a:xfrm flipH="false" flipV="false" rot="0">
            <a:off x="8158475" y="3457151"/>
            <a:ext cx="1971050" cy="1971050"/>
          </a:xfrm>
          <a:custGeom>
            <a:avLst/>
            <a:gdLst/>
            <a:ahLst/>
            <a:cxnLst/>
            <a:rect r="r" b="b" t="t" l="l"/>
            <a:pathLst>
              <a:path h="1971050" w="1971050">
                <a:moveTo>
                  <a:pt x="0" y="0"/>
                </a:moveTo>
                <a:lnTo>
                  <a:pt x="1971050" y="0"/>
                </a:lnTo>
                <a:lnTo>
                  <a:pt x="1971050" y="1971050"/>
                </a:lnTo>
                <a:lnTo>
                  <a:pt x="0" y="1971050"/>
                </a:lnTo>
                <a:lnTo>
                  <a:pt x="0" y="0"/>
                </a:lnTo>
                <a:close/>
              </a:path>
            </a:pathLst>
          </a:custGeom>
          <a:blipFill>
            <a:blip r:embed="rId3"/>
            <a:stretch>
              <a:fillRect l="0" t="0" r="0" b="0"/>
            </a:stretch>
          </a:blipFill>
        </p:spPr>
      </p:sp>
      <p:sp>
        <p:nvSpPr>
          <p:cNvPr name="Freeform 13" id="13"/>
          <p:cNvSpPr/>
          <p:nvPr/>
        </p:nvSpPr>
        <p:spPr>
          <a:xfrm flipH="false" flipV="false" rot="0">
            <a:off x="12883197" y="2586822"/>
            <a:ext cx="2065246" cy="2065246"/>
          </a:xfrm>
          <a:custGeom>
            <a:avLst/>
            <a:gdLst/>
            <a:ahLst/>
            <a:cxnLst/>
            <a:rect r="r" b="b" t="t" l="l"/>
            <a:pathLst>
              <a:path h="2065246" w="2065246">
                <a:moveTo>
                  <a:pt x="0" y="0"/>
                </a:moveTo>
                <a:lnTo>
                  <a:pt x="2065246" y="0"/>
                </a:lnTo>
                <a:lnTo>
                  <a:pt x="2065246" y="2065246"/>
                </a:lnTo>
                <a:lnTo>
                  <a:pt x="0" y="2065246"/>
                </a:lnTo>
                <a:lnTo>
                  <a:pt x="0" y="0"/>
                </a:lnTo>
                <a:close/>
              </a:path>
            </a:pathLst>
          </a:custGeom>
          <a:blipFill>
            <a:blip r:embed="rId4"/>
            <a:stretch>
              <a:fillRect l="0" t="0" r="0" b="0"/>
            </a:stretch>
          </a:blipFill>
        </p:spPr>
      </p:sp>
      <p:sp>
        <p:nvSpPr>
          <p:cNvPr name="TextBox 14" id="14"/>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Persistence</a:t>
            </a:r>
          </a:p>
        </p:txBody>
      </p:sp>
      <p:sp>
        <p:nvSpPr>
          <p:cNvPr name="TextBox 15" id="15"/>
          <p:cNvSpPr txBox="true"/>
          <p:nvPr/>
        </p:nvSpPr>
        <p:spPr>
          <a:xfrm rot="0">
            <a:off x="2606560" y="6680127"/>
            <a:ext cx="3357090" cy="1092344"/>
          </a:xfrm>
          <a:prstGeom prst="rect">
            <a:avLst/>
          </a:prstGeom>
        </p:spPr>
        <p:txBody>
          <a:bodyPr anchor="t" rtlCol="false" tIns="0" lIns="0" bIns="0" rIns="0">
            <a:spAutoFit/>
          </a:bodyPr>
          <a:lstStyle/>
          <a:p>
            <a:pPr algn="ctr">
              <a:lnSpc>
                <a:spcPts val="4367"/>
              </a:lnSpc>
              <a:spcBef>
                <a:spcPct val="0"/>
              </a:spcBef>
            </a:pPr>
            <a:r>
              <a:rPr lang="en-US" sz="3119">
                <a:solidFill>
                  <a:srgbClr val="004AAD"/>
                </a:solidFill>
                <a:latin typeface="Varela Round"/>
                <a:ea typeface="Varela Round"/>
                <a:cs typeface="Varela Round"/>
                <a:sym typeface="Varela Round"/>
              </a:rPr>
              <a:t>Registry Run Keys</a:t>
            </a:r>
          </a:p>
        </p:txBody>
      </p:sp>
      <p:sp>
        <p:nvSpPr>
          <p:cNvPr name="TextBox 16" id="16"/>
          <p:cNvSpPr txBox="true"/>
          <p:nvPr/>
        </p:nvSpPr>
        <p:spPr>
          <a:xfrm rot="0">
            <a:off x="2090869" y="8001535"/>
            <a:ext cx="4174159" cy="867720"/>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Ensures the malware persists across reboots</a:t>
            </a:r>
          </a:p>
        </p:txBody>
      </p:sp>
      <p:sp>
        <p:nvSpPr>
          <p:cNvPr name="TextBox 17" id="17"/>
          <p:cNvSpPr txBox="true"/>
          <p:nvPr/>
        </p:nvSpPr>
        <p:spPr>
          <a:xfrm rot="0">
            <a:off x="7541169" y="5512992"/>
            <a:ext cx="2956006" cy="976139"/>
          </a:xfrm>
          <a:prstGeom prst="rect">
            <a:avLst/>
          </a:prstGeom>
        </p:spPr>
        <p:txBody>
          <a:bodyPr anchor="t" rtlCol="false" tIns="0" lIns="0" bIns="0" rIns="0">
            <a:spAutoFit/>
          </a:bodyPr>
          <a:lstStyle/>
          <a:p>
            <a:pPr algn="ctr">
              <a:lnSpc>
                <a:spcPts val="3947"/>
              </a:lnSpc>
              <a:spcBef>
                <a:spcPct val="0"/>
              </a:spcBef>
            </a:pPr>
            <a:r>
              <a:rPr lang="en-US" sz="2819">
                <a:solidFill>
                  <a:srgbClr val="4DB776"/>
                </a:solidFill>
                <a:latin typeface="Varela Round"/>
                <a:ea typeface="Varela Round"/>
                <a:cs typeface="Varela Round"/>
                <a:sym typeface="Varela Round"/>
              </a:rPr>
              <a:t>Emotet as a Windows Service</a:t>
            </a:r>
          </a:p>
        </p:txBody>
      </p:sp>
      <p:sp>
        <p:nvSpPr>
          <p:cNvPr name="TextBox 18" id="18"/>
          <p:cNvSpPr txBox="true"/>
          <p:nvPr/>
        </p:nvSpPr>
        <p:spPr>
          <a:xfrm rot="0">
            <a:off x="12196714" y="4585393"/>
            <a:ext cx="3438211" cy="523384"/>
          </a:xfrm>
          <a:prstGeom prst="rect">
            <a:avLst/>
          </a:prstGeom>
        </p:spPr>
        <p:txBody>
          <a:bodyPr anchor="t" rtlCol="false" tIns="0" lIns="0" bIns="0" rIns="0">
            <a:spAutoFit/>
          </a:bodyPr>
          <a:lstStyle/>
          <a:p>
            <a:pPr algn="ctr">
              <a:lnSpc>
                <a:spcPts val="4227"/>
              </a:lnSpc>
              <a:spcBef>
                <a:spcPct val="0"/>
              </a:spcBef>
            </a:pPr>
            <a:r>
              <a:rPr lang="en-US" sz="3019">
                <a:solidFill>
                  <a:srgbClr val="DC9D18"/>
                </a:solidFill>
                <a:latin typeface="Varela Round"/>
                <a:ea typeface="Varela Round"/>
                <a:cs typeface="Varela Round"/>
                <a:sym typeface="Varela Round"/>
              </a:rPr>
              <a:t>Scheduled Tasks</a:t>
            </a:r>
          </a:p>
        </p:txBody>
      </p:sp>
      <p:sp>
        <p:nvSpPr>
          <p:cNvPr name="TextBox 19" id="19"/>
          <p:cNvSpPr txBox="true"/>
          <p:nvPr/>
        </p:nvSpPr>
        <p:spPr>
          <a:xfrm rot="0">
            <a:off x="7056920" y="6690506"/>
            <a:ext cx="4174159" cy="2669684"/>
          </a:xfrm>
          <a:prstGeom prst="rect">
            <a:avLst/>
          </a:prstGeom>
        </p:spPr>
        <p:txBody>
          <a:bodyPr anchor="t" rtlCol="false" tIns="0" lIns="0" bIns="0" rIns="0">
            <a:spAutoFit/>
          </a:bodyPr>
          <a:lstStyle/>
          <a:p>
            <a:pPr algn="ctr">
              <a:lnSpc>
                <a:spcPts val="3527"/>
              </a:lnSpc>
              <a:spcBef>
                <a:spcPct val="0"/>
              </a:spcBef>
            </a:pPr>
            <a:r>
              <a:rPr lang="en-US" sz="2519">
                <a:solidFill>
                  <a:srgbClr val="FF0D17"/>
                </a:solidFill>
                <a:latin typeface="Varela Round"/>
                <a:ea typeface="Varela Round"/>
                <a:cs typeface="Varela Round"/>
                <a:sym typeface="Varela Round"/>
              </a:rPr>
              <a:t>“Startup type”</a:t>
            </a:r>
            <a:r>
              <a:rPr lang="en-US" sz="2519">
                <a:solidFill>
                  <a:srgbClr val="2F353F"/>
                </a:solidFill>
                <a:latin typeface="Varela Round"/>
                <a:ea typeface="Varela Round"/>
                <a:cs typeface="Varela Round"/>
                <a:sym typeface="Varela Round"/>
              </a:rPr>
              <a:t> can be set to “</a:t>
            </a:r>
            <a:r>
              <a:rPr lang="en-US" sz="2519" u="sng">
                <a:solidFill>
                  <a:srgbClr val="2F353F"/>
                </a:solidFill>
                <a:latin typeface="Varela Round"/>
                <a:ea typeface="Varela Round"/>
                <a:cs typeface="Varela Round"/>
                <a:sym typeface="Varela Round"/>
              </a:rPr>
              <a:t>automatic</a:t>
            </a:r>
            <a:r>
              <a:rPr lang="en-US" sz="2519">
                <a:solidFill>
                  <a:srgbClr val="2F353F"/>
                </a:solidFill>
                <a:latin typeface="Varela Round"/>
                <a:ea typeface="Varela Round"/>
                <a:cs typeface="Varela Round"/>
                <a:sym typeface="Varela Round"/>
              </a:rPr>
              <a:t>” so that it starts up each time the system is booted, similar to registry run keys or the startup folder.</a:t>
            </a:r>
          </a:p>
        </p:txBody>
      </p:sp>
      <p:sp>
        <p:nvSpPr>
          <p:cNvPr name="TextBox 20" id="20"/>
          <p:cNvSpPr txBox="true"/>
          <p:nvPr/>
        </p:nvSpPr>
        <p:spPr>
          <a:xfrm rot="0">
            <a:off x="12074120" y="5149681"/>
            <a:ext cx="4174159" cy="1774334"/>
          </a:xfrm>
          <a:prstGeom prst="rect">
            <a:avLst/>
          </a:prstGeom>
        </p:spPr>
        <p:txBody>
          <a:bodyPr anchor="t" rtlCol="false" tIns="0" lIns="0" bIns="0" rIns="0">
            <a:spAutoFit/>
          </a:bodyPr>
          <a:lstStyle/>
          <a:p>
            <a:pPr algn="ctr">
              <a:lnSpc>
                <a:spcPts val="3527"/>
              </a:lnSpc>
            </a:pPr>
            <a:r>
              <a:rPr lang="en-US" sz="2519">
                <a:solidFill>
                  <a:srgbClr val="2F353F"/>
                </a:solidFill>
                <a:latin typeface="Varela Round"/>
                <a:ea typeface="Varela Round"/>
                <a:cs typeface="Varela Round"/>
                <a:sym typeface="Varela Round"/>
              </a:rPr>
              <a:t>Regsvr.exe registers a </a:t>
            </a:r>
            <a:r>
              <a:rPr lang="en-US" sz="2519">
                <a:solidFill>
                  <a:srgbClr val="E71224"/>
                </a:solidFill>
                <a:latin typeface="Varela Round"/>
                <a:ea typeface="Varela Round"/>
                <a:cs typeface="Varela Round"/>
                <a:sym typeface="Varela Round"/>
              </a:rPr>
              <a:t>.dll </a:t>
            </a:r>
            <a:r>
              <a:rPr lang="en-US" sz="2519">
                <a:solidFill>
                  <a:srgbClr val="FF2929"/>
                </a:solidFill>
                <a:latin typeface="Varela Round"/>
                <a:ea typeface="Varela Round"/>
                <a:cs typeface="Varela Round"/>
                <a:sym typeface="Varela Round"/>
              </a:rPr>
              <a:t>file </a:t>
            </a:r>
            <a:r>
              <a:rPr lang="en-US" sz="2519">
                <a:solidFill>
                  <a:srgbClr val="2F353F"/>
                </a:solidFill>
                <a:latin typeface="Varela Round"/>
                <a:ea typeface="Varela Round"/>
                <a:cs typeface="Varela Round"/>
                <a:sym typeface="Varela Round"/>
              </a:rPr>
              <a:t>as a command component in the registry.</a:t>
            </a:r>
          </a:p>
          <a:p>
            <a:pPr algn="ctr">
              <a:lnSpc>
                <a:spcPts val="3527"/>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632081" y="5035875"/>
            <a:ext cx="6616199" cy="3051722"/>
          </a:xfrm>
          <a:custGeom>
            <a:avLst/>
            <a:gdLst/>
            <a:ahLst/>
            <a:cxnLst/>
            <a:rect r="r" b="b" t="t" l="l"/>
            <a:pathLst>
              <a:path h="3051722" w="6616199">
                <a:moveTo>
                  <a:pt x="0" y="0"/>
                </a:moveTo>
                <a:lnTo>
                  <a:pt x="6616198" y="0"/>
                </a:lnTo>
                <a:lnTo>
                  <a:pt x="6616198" y="3051721"/>
                </a:lnTo>
                <a:lnTo>
                  <a:pt x="0" y="3051721"/>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Privilege Escalation</a:t>
            </a:r>
          </a:p>
        </p:txBody>
      </p:sp>
      <p:sp>
        <p:nvSpPr>
          <p:cNvPr name="TextBox 13" id="13"/>
          <p:cNvSpPr txBox="true"/>
          <p:nvPr/>
        </p:nvSpPr>
        <p:spPr>
          <a:xfrm rot="0">
            <a:off x="2400542" y="5465055"/>
            <a:ext cx="3033665" cy="478242"/>
          </a:xfrm>
          <a:prstGeom prst="rect">
            <a:avLst/>
          </a:prstGeom>
        </p:spPr>
        <p:txBody>
          <a:bodyPr anchor="t" rtlCol="false" tIns="0" lIns="0" bIns="0" rIns="0">
            <a:spAutoFit/>
          </a:bodyPr>
          <a:lstStyle/>
          <a:p>
            <a:pPr algn="l">
              <a:lnSpc>
                <a:spcPts val="3870"/>
              </a:lnSpc>
              <a:spcBef>
                <a:spcPct val="0"/>
              </a:spcBef>
            </a:pPr>
            <a:r>
              <a:rPr lang="en-US" sz="2764">
                <a:solidFill>
                  <a:srgbClr val="FF914D"/>
                </a:solidFill>
                <a:latin typeface="Varela Round"/>
                <a:ea typeface="Varela Round"/>
                <a:cs typeface="Varela Round"/>
                <a:sym typeface="Varela Round"/>
              </a:rPr>
              <a:t>Common Tools</a:t>
            </a:r>
          </a:p>
        </p:txBody>
      </p:sp>
      <p:sp>
        <p:nvSpPr>
          <p:cNvPr name="TextBox 14" id="14"/>
          <p:cNvSpPr txBox="true"/>
          <p:nvPr/>
        </p:nvSpPr>
        <p:spPr>
          <a:xfrm rot="0">
            <a:off x="2628250" y="3583535"/>
            <a:ext cx="13973348" cy="1425389"/>
          </a:xfrm>
          <a:prstGeom prst="rect">
            <a:avLst/>
          </a:prstGeom>
        </p:spPr>
        <p:txBody>
          <a:bodyPr anchor="t" rtlCol="false" tIns="0" lIns="0" bIns="0" rIns="0">
            <a:spAutoFit/>
          </a:bodyPr>
          <a:lstStyle/>
          <a:p>
            <a:pPr algn="l">
              <a:lnSpc>
                <a:spcPts val="2814"/>
              </a:lnSpc>
            </a:pPr>
            <a:r>
              <a:rPr lang="en-US" sz="2010">
                <a:solidFill>
                  <a:srgbClr val="2F353F"/>
                </a:solidFill>
                <a:latin typeface="Varela Round"/>
                <a:ea typeface="Varela Round"/>
                <a:cs typeface="Varela Round"/>
                <a:sym typeface="Varela Round"/>
              </a:rPr>
              <a:t>Emotet utilizes a variant of Google’s profobuf system (short for protocol buffers) to send messages to servers. Specifically, it uses deliverable messages to communicate with a server to execute code. It sometimes does this by duplicating a user’s token; specifically, a user who has higher privileges than those which Emotet is executing with.</a:t>
            </a:r>
          </a:p>
          <a:p>
            <a:pPr algn="l">
              <a:lnSpc>
                <a:spcPts val="2814"/>
              </a:lnSpc>
              <a:spcBef>
                <a:spcPct val="0"/>
              </a:spcBef>
            </a:pPr>
          </a:p>
        </p:txBody>
      </p:sp>
      <p:sp>
        <p:nvSpPr>
          <p:cNvPr name="TextBox 15" id="15"/>
          <p:cNvSpPr txBox="true"/>
          <p:nvPr/>
        </p:nvSpPr>
        <p:spPr>
          <a:xfrm rot="0">
            <a:off x="2400542" y="2712296"/>
            <a:ext cx="5914826" cy="767779"/>
          </a:xfrm>
          <a:prstGeom prst="rect">
            <a:avLst/>
          </a:prstGeom>
        </p:spPr>
        <p:txBody>
          <a:bodyPr anchor="t" rtlCol="false" tIns="0" lIns="0" bIns="0" rIns="0">
            <a:spAutoFit/>
          </a:bodyPr>
          <a:lstStyle/>
          <a:p>
            <a:pPr algn="l">
              <a:lnSpc>
                <a:spcPts val="6269"/>
              </a:lnSpc>
              <a:spcBef>
                <a:spcPct val="0"/>
              </a:spcBef>
            </a:pPr>
            <a:r>
              <a:rPr lang="en-US" sz="4478">
                <a:solidFill>
                  <a:srgbClr val="2F353F"/>
                </a:solidFill>
                <a:latin typeface="Varela Round"/>
                <a:ea typeface="Varela Round"/>
                <a:cs typeface="Varela Round"/>
                <a:sym typeface="Varela Round"/>
              </a:rPr>
              <a:t>Token Impersonation</a:t>
            </a:r>
          </a:p>
        </p:txBody>
      </p:sp>
      <p:sp>
        <p:nvSpPr>
          <p:cNvPr name="TextBox 16" id="16"/>
          <p:cNvSpPr txBox="true"/>
          <p:nvPr/>
        </p:nvSpPr>
        <p:spPr>
          <a:xfrm rot="0">
            <a:off x="3059365" y="6220141"/>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often makes use of common tools, such as </a:t>
            </a:r>
            <a:r>
              <a:rPr lang="en-US" sz="1864">
                <a:solidFill>
                  <a:srgbClr val="D42127"/>
                </a:solidFill>
                <a:latin typeface="Varela Round"/>
                <a:ea typeface="Varela Round"/>
                <a:cs typeface="Varela Round"/>
                <a:sym typeface="Varela Round"/>
              </a:rPr>
              <a:t>Mimikatz</a:t>
            </a:r>
            <a:r>
              <a:rPr lang="en-US" sz="1864">
                <a:solidFill>
                  <a:srgbClr val="000000"/>
                </a:solidFill>
                <a:latin typeface="Varela Round"/>
                <a:ea typeface="Varela Round"/>
                <a:cs typeface="Varela Round"/>
                <a:sym typeface="Varela Round"/>
              </a:rPr>
              <a:t>, to aid in basic functions. </a:t>
            </a:r>
          </a:p>
        </p:txBody>
      </p:sp>
      <p:sp>
        <p:nvSpPr>
          <p:cNvPr name="TextBox 17" id="17"/>
          <p:cNvSpPr txBox="true"/>
          <p:nvPr/>
        </p:nvSpPr>
        <p:spPr>
          <a:xfrm rot="0">
            <a:off x="3059365" y="7134804"/>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uses Mimikatz for </a:t>
            </a:r>
            <a:r>
              <a:rPr lang="en-US" sz="1864" u="sng">
                <a:solidFill>
                  <a:srgbClr val="000000"/>
                </a:solidFill>
                <a:latin typeface="Varela Round"/>
                <a:ea typeface="Varela Round"/>
                <a:cs typeface="Varela Round"/>
                <a:sym typeface="Varela Round"/>
              </a:rPr>
              <a:t>credential theft (NTLM hash compromise) </a:t>
            </a:r>
            <a:r>
              <a:rPr lang="en-US" sz="1864">
                <a:solidFill>
                  <a:srgbClr val="000000"/>
                </a:solidFill>
                <a:latin typeface="Varela Round"/>
                <a:ea typeface="Varela Round"/>
                <a:cs typeface="Varela Round"/>
                <a:sym typeface="Varela Round"/>
              </a:rPr>
              <a:t>to acquire higher level accesses.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050464" y="5733147"/>
            <a:ext cx="3525153" cy="3525153"/>
          </a:xfrm>
          <a:custGeom>
            <a:avLst/>
            <a:gdLst/>
            <a:ahLst/>
            <a:cxnLst/>
            <a:rect r="r" b="b" t="t" l="l"/>
            <a:pathLst>
              <a:path h="3525153" w="3525153">
                <a:moveTo>
                  <a:pt x="0" y="0"/>
                </a:moveTo>
                <a:lnTo>
                  <a:pt x="3525153" y="0"/>
                </a:lnTo>
                <a:lnTo>
                  <a:pt x="3525153" y="3525153"/>
                </a:lnTo>
                <a:lnTo>
                  <a:pt x="0" y="3525153"/>
                </a:lnTo>
                <a:lnTo>
                  <a:pt x="0" y="0"/>
                </a:lnTo>
                <a:close/>
              </a:path>
            </a:pathLst>
          </a:custGeom>
          <a:blipFill>
            <a:blip r:embed="rId2"/>
            <a:stretch>
              <a:fillRect l="0" t="0" r="0" b="0"/>
            </a:stretch>
          </a:blipFill>
        </p:spPr>
      </p:sp>
      <p:sp>
        <p:nvSpPr>
          <p:cNvPr name="Freeform 12" id="12"/>
          <p:cNvSpPr/>
          <p:nvPr/>
        </p:nvSpPr>
        <p:spPr>
          <a:xfrm flipH="false" flipV="false" rot="0">
            <a:off x="11855887" y="5663161"/>
            <a:ext cx="3628730" cy="3628730"/>
          </a:xfrm>
          <a:custGeom>
            <a:avLst/>
            <a:gdLst/>
            <a:ahLst/>
            <a:cxnLst/>
            <a:rect r="r" b="b" t="t" l="l"/>
            <a:pathLst>
              <a:path h="3628730" w="3628730">
                <a:moveTo>
                  <a:pt x="0" y="0"/>
                </a:moveTo>
                <a:lnTo>
                  <a:pt x="3628730" y="0"/>
                </a:lnTo>
                <a:lnTo>
                  <a:pt x="3628730" y="3628729"/>
                </a:lnTo>
                <a:lnTo>
                  <a:pt x="0" y="3628729"/>
                </a:lnTo>
                <a:lnTo>
                  <a:pt x="0" y="0"/>
                </a:lnTo>
                <a:close/>
              </a:path>
            </a:pathLst>
          </a:custGeom>
          <a:blipFill>
            <a:blip r:embed="rId3"/>
            <a:stretch>
              <a:fillRect l="0" t="0" r="0" b="0"/>
            </a:stretch>
          </a:blipFill>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Defense Evasion</a:t>
            </a:r>
          </a:p>
        </p:txBody>
      </p:sp>
      <p:sp>
        <p:nvSpPr>
          <p:cNvPr name="TextBox 14" id="14"/>
          <p:cNvSpPr txBox="true"/>
          <p:nvPr/>
        </p:nvSpPr>
        <p:spPr>
          <a:xfrm rot="0">
            <a:off x="2372422" y="2641233"/>
            <a:ext cx="6881237" cy="1491772"/>
          </a:xfrm>
          <a:prstGeom prst="rect">
            <a:avLst/>
          </a:prstGeom>
        </p:spPr>
        <p:txBody>
          <a:bodyPr anchor="t" rtlCol="false" tIns="0" lIns="0" bIns="0" rIns="0">
            <a:spAutoFit/>
          </a:bodyPr>
          <a:lstStyle/>
          <a:p>
            <a:pPr algn="l">
              <a:lnSpc>
                <a:spcPts val="6052"/>
              </a:lnSpc>
            </a:pPr>
          </a:p>
          <a:p>
            <a:pPr algn="l">
              <a:lnSpc>
                <a:spcPts val="6052"/>
              </a:lnSpc>
              <a:spcBef>
                <a:spcPct val="0"/>
              </a:spcBef>
            </a:pPr>
            <a:r>
              <a:rPr lang="en-US" sz="4323">
                <a:solidFill>
                  <a:srgbClr val="2F353F"/>
                </a:solidFill>
                <a:latin typeface="Varela Round"/>
                <a:ea typeface="Varela Round"/>
                <a:cs typeface="Varela Round"/>
                <a:sym typeface="Varela Round"/>
              </a:rPr>
              <a:t>Command Obfuscation</a:t>
            </a:r>
          </a:p>
        </p:txBody>
      </p:sp>
      <p:sp>
        <p:nvSpPr>
          <p:cNvPr name="TextBox 15" id="15"/>
          <p:cNvSpPr txBox="true"/>
          <p:nvPr/>
        </p:nvSpPr>
        <p:spPr>
          <a:xfrm rot="0">
            <a:off x="2372422" y="4319560"/>
            <a:ext cx="6065163" cy="1343600"/>
          </a:xfrm>
          <a:prstGeom prst="rect">
            <a:avLst/>
          </a:prstGeom>
        </p:spPr>
        <p:txBody>
          <a:bodyPr anchor="t" rtlCol="false" tIns="0" lIns="0" bIns="0" rIns="0">
            <a:spAutoFit/>
          </a:bodyPr>
          <a:lstStyle/>
          <a:p>
            <a:pPr algn="l">
              <a:lnSpc>
                <a:spcPts val="3573"/>
              </a:lnSpc>
              <a:spcBef>
                <a:spcPct val="0"/>
              </a:spcBef>
            </a:pPr>
            <a:r>
              <a:rPr lang="en-US" sz="2552">
                <a:solidFill>
                  <a:srgbClr val="2F353F"/>
                </a:solidFill>
                <a:latin typeface="Varela Round"/>
                <a:ea typeface="Varela Round"/>
                <a:cs typeface="Varela Round"/>
                <a:sym typeface="Varela Round"/>
              </a:rPr>
              <a:t>Emotet will sometimes embed its entire code into other files in order to avoid detection.</a:t>
            </a:r>
          </a:p>
        </p:txBody>
      </p:sp>
      <p:sp>
        <p:nvSpPr>
          <p:cNvPr name="TextBox 16" id="16"/>
          <p:cNvSpPr txBox="true"/>
          <p:nvPr/>
        </p:nvSpPr>
        <p:spPr>
          <a:xfrm rot="0">
            <a:off x="10132945" y="4573156"/>
            <a:ext cx="5351672" cy="1308902"/>
          </a:xfrm>
          <a:prstGeom prst="rect">
            <a:avLst/>
          </a:prstGeom>
        </p:spPr>
        <p:txBody>
          <a:bodyPr anchor="t" rtlCol="false" tIns="0" lIns="0" bIns="0" rIns="0">
            <a:spAutoFit/>
          </a:bodyPr>
          <a:lstStyle/>
          <a:p>
            <a:pPr algn="l">
              <a:lnSpc>
                <a:spcPts val="3478"/>
              </a:lnSpc>
              <a:spcBef>
                <a:spcPct val="0"/>
              </a:spcBef>
            </a:pPr>
            <a:r>
              <a:rPr lang="en-US" sz="2484">
                <a:solidFill>
                  <a:srgbClr val="2F353F"/>
                </a:solidFill>
                <a:latin typeface="Varela Round"/>
                <a:ea typeface="Varela Round"/>
                <a:cs typeface="Varela Round"/>
                <a:sym typeface="Varela Round"/>
              </a:rPr>
              <a:t>Emotet will often embed commands and variable values into other files.</a:t>
            </a:r>
          </a:p>
        </p:txBody>
      </p:sp>
      <p:sp>
        <p:nvSpPr>
          <p:cNvPr name="TextBox 17" id="17"/>
          <p:cNvSpPr txBox="true"/>
          <p:nvPr/>
        </p:nvSpPr>
        <p:spPr>
          <a:xfrm rot="0">
            <a:off x="10132945" y="3344257"/>
            <a:ext cx="5539767" cy="730814"/>
          </a:xfrm>
          <a:prstGeom prst="rect">
            <a:avLst/>
          </a:prstGeom>
        </p:spPr>
        <p:txBody>
          <a:bodyPr anchor="t" rtlCol="false" tIns="0" lIns="0" bIns="0" rIns="0">
            <a:spAutoFit/>
          </a:bodyPr>
          <a:lstStyle/>
          <a:p>
            <a:pPr algn="l">
              <a:lnSpc>
                <a:spcPts val="6024"/>
              </a:lnSpc>
              <a:spcBef>
                <a:spcPct val="0"/>
              </a:spcBef>
            </a:pPr>
            <a:r>
              <a:rPr lang="en-US" sz="4302">
                <a:solidFill>
                  <a:srgbClr val="2F353F"/>
                </a:solidFill>
                <a:latin typeface="Varela Round"/>
                <a:ea typeface="Varela Round"/>
                <a:cs typeface="Varela Round"/>
                <a:sym typeface="Varela Round"/>
              </a:rPr>
              <a:t>Payload Embedding</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21901"/>
            <a:ext cx="10363939" cy="4469103"/>
          </a:xfrm>
          <a:prstGeom prst="rect">
            <a:avLst/>
          </a:prstGeom>
        </p:spPr>
        <p:txBody>
          <a:bodyPr anchor="t" rtlCol="false" tIns="0" lIns="0" bIns="0" rIns="0">
            <a:spAutoFit/>
          </a:bodyPr>
          <a:lstStyle/>
          <a:p>
            <a:pPr algn="l">
              <a:lnSpc>
                <a:spcPts val="11279"/>
              </a:lnSpc>
            </a:pPr>
            <a:r>
              <a:rPr lang="en-US" sz="14099">
                <a:solidFill>
                  <a:srgbClr val="FFFFFF"/>
                </a:solidFill>
                <a:latin typeface="Squada One"/>
                <a:ea typeface="Squada One"/>
                <a:cs typeface="Squada One"/>
                <a:sym typeface="Squada One"/>
              </a:rPr>
              <a:t>PREVENTION STRATEGY AND TRAINING</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185413" y="1923287"/>
            <a:ext cx="4832410" cy="4832410"/>
          </a:xfrm>
          <a:custGeom>
            <a:avLst/>
            <a:gdLst/>
            <a:ahLst/>
            <a:cxnLst/>
            <a:rect r="r" b="b" t="t" l="l"/>
            <a:pathLst>
              <a:path h="4832410" w="4832410">
                <a:moveTo>
                  <a:pt x="0" y="0"/>
                </a:moveTo>
                <a:lnTo>
                  <a:pt x="4832410" y="0"/>
                </a:lnTo>
                <a:lnTo>
                  <a:pt x="4832410" y="4832410"/>
                </a:lnTo>
                <a:lnTo>
                  <a:pt x="0" y="4832410"/>
                </a:lnTo>
                <a:lnTo>
                  <a:pt x="0" y="0"/>
                </a:lnTo>
                <a:close/>
              </a:path>
            </a:pathLst>
          </a:custGeom>
          <a:blipFill>
            <a:blip r:embed="rId2"/>
            <a:stretch>
              <a:fillRect l="0" t="0" r="0" b="0"/>
            </a:stretch>
          </a:blipFill>
        </p:spPr>
      </p:sp>
      <p:sp>
        <p:nvSpPr>
          <p:cNvPr name="TextBox 13" id="13"/>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prevention strategy </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User awareness training</a:t>
            </a:r>
          </a:p>
        </p:txBody>
      </p:sp>
      <p:sp>
        <p:nvSpPr>
          <p:cNvPr name="TextBox 5" id="5"/>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6" id="6"/>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grpSp>
        <p:nvGrpSpPr>
          <p:cNvPr name="Group 7" id="7"/>
          <p:cNvGrpSpPr/>
          <p:nvPr/>
        </p:nvGrpSpPr>
        <p:grpSpPr>
          <a:xfrm rot="0">
            <a:off x="1028700" y="1502403"/>
            <a:ext cx="2213836" cy="22138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8571865" y="9782262"/>
            <a:ext cx="8687435" cy="2344758"/>
            <a:chOff x="0" y="0"/>
            <a:chExt cx="2288049" cy="617550"/>
          </a:xfrm>
        </p:grpSpPr>
        <p:sp>
          <p:nvSpPr>
            <p:cNvPr name="Freeform 12" id="12"/>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FF914D"/>
            </a:solidFill>
          </p:spPr>
        </p:sp>
        <p:sp>
          <p:nvSpPr>
            <p:cNvPr name="TextBox 13" id="13"/>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595020"/>
            <a:ext cx="1571606" cy="1623720"/>
            <a:chOff x="0" y="0"/>
            <a:chExt cx="413921" cy="427646"/>
          </a:xfrm>
        </p:grpSpPr>
        <p:sp>
          <p:nvSpPr>
            <p:cNvPr name="Freeform 15" id="15"/>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6" id="16"/>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3359149"/>
            <a:ext cx="11636003" cy="4321176"/>
          </a:xfrm>
          <a:prstGeom prst="rect">
            <a:avLst/>
          </a:prstGeom>
        </p:spPr>
        <p:txBody>
          <a:bodyPr anchor="t" rtlCol="false" tIns="0" lIns="0" bIns="0" rIns="0">
            <a:spAutoFit/>
          </a:bodyPr>
          <a:lstStyle/>
          <a:p>
            <a:pPr algn="ctr">
              <a:lnSpc>
                <a:spcPts val="16000"/>
              </a:lnSpc>
            </a:pPr>
            <a:r>
              <a:rPr lang="en-US" sz="20000">
                <a:solidFill>
                  <a:srgbClr val="FF3131"/>
                </a:solidFill>
                <a:latin typeface="Squada One"/>
                <a:ea typeface="Squada One"/>
                <a:cs typeface="Squada One"/>
                <a:sym typeface="Squada One"/>
              </a:rPr>
              <a:t>Prevention Strategy</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134642" y="3979239"/>
            <a:ext cx="2174920" cy="2174920"/>
          </a:xfrm>
          <a:custGeom>
            <a:avLst/>
            <a:gdLst/>
            <a:ahLst/>
            <a:cxnLst/>
            <a:rect r="r" b="b" t="t" l="l"/>
            <a:pathLst>
              <a:path h="2174920" w="2174920">
                <a:moveTo>
                  <a:pt x="0" y="0"/>
                </a:moveTo>
                <a:lnTo>
                  <a:pt x="2174920" y="0"/>
                </a:lnTo>
                <a:lnTo>
                  <a:pt x="2174920" y="2174919"/>
                </a:lnTo>
                <a:lnTo>
                  <a:pt x="0" y="2174919"/>
                </a:lnTo>
                <a:lnTo>
                  <a:pt x="0" y="0"/>
                </a:lnTo>
                <a:close/>
              </a:path>
            </a:pathLst>
          </a:custGeom>
          <a:blipFill>
            <a:blip r:embed="rId2"/>
            <a:stretch>
              <a:fillRect l="0" t="0" r="0" b="0"/>
            </a:stretch>
          </a:blipFill>
        </p:spPr>
      </p:sp>
      <p:sp>
        <p:nvSpPr>
          <p:cNvPr name="Freeform 9" id="9"/>
          <p:cNvSpPr/>
          <p:nvPr/>
        </p:nvSpPr>
        <p:spPr>
          <a:xfrm flipH="false" flipV="false" rot="0">
            <a:off x="3689153" y="5881715"/>
            <a:ext cx="2904387" cy="2904387"/>
          </a:xfrm>
          <a:custGeom>
            <a:avLst/>
            <a:gdLst/>
            <a:ahLst/>
            <a:cxnLst/>
            <a:rect r="r" b="b" t="t" l="l"/>
            <a:pathLst>
              <a:path h="2904387" w="2904387">
                <a:moveTo>
                  <a:pt x="0" y="0"/>
                </a:moveTo>
                <a:lnTo>
                  <a:pt x="2904387" y="0"/>
                </a:lnTo>
                <a:lnTo>
                  <a:pt x="2904387" y="2904388"/>
                </a:lnTo>
                <a:lnTo>
                  <a:pt x="0" y="290438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Exercise Caution with Emails</a:t>
            </a:r>
          </a:p>
        </p:txBody>
      </p:sp>
      <p:sp>
        <p:nvSpPr>
          <p:cNvPr name="TextBox 11" id="11"/>
          <p:cNvSpPr txBox="true"/>
          <p:nvPr/>
        </p:nvSpPr>
        <p:spPr>
          <a:xfrm rot="0">
            <a:off x="2749295" y="3912564"/>
            <a:ext cx="11563205"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Be Alert to Phishing: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Look out for misspellings, generic greetings, and suspicious attachments or links.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Don’t click on anything unless you’re certain about its safety.</a:t>
            </a:r>
          </a:p>
        </p:txBody>
      </p:sp>
      <p:sp>
        <p:nvSpPr>
          <p:cNvPr name="TextBox 12" id="12"/>
          <p:cNvSpPr txBox="true"/>
          <p:nvPr/>
        </p:nvSpPr>
        <p:spPr>
          <a:xfrm rot="0">
            <a:off x="6593540" y="6302601"/>
            <a:ext cx="9247211"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Hover for Safety:</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Hover over links to preview URLs before clicking.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Verify sender’s details and other contextual clues.</a:t>
            </a:r>
          </a:p>
          <a:p>
            <a:pPr algn="l">
              <a:lnSpc>
                <a:spcPts val="410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4798" y="6410038"/>
            <a:ext cx="5048072" cy="1959896"/>
          </a:xfrm>
          <a:custGeom>
            <a:avLst/>
            <a:gdLst/>
            <a:ahLst/>
            <a:cxnLst/>
            <a:rect r="r" b="b" t="t" l="l"/>
            <a:pathLst>
              <a:path h="1959896" w="5048072">
                <a:moveTo>
                  <a:pt x="0" y="0"/>
                </a:moveTo>
                <a:lnTo>
                  <a:pt x="5048072" y="0"/>
                </a:lnTo>
                <a:lnTo>
                  <a:pt x="5048072" y="1959897"/>
                </a:lnTo>
                <a:lnTo>
                  <a:pt x="0" y="1959897"/>
                </a:lnTo>
                <a:lnTo>
                  <a:pt x="0" y="0"/>
                </a:lnTo>
                <a:close/>
              </a:path>
            </a:pathLst>
          </a:custGeom>
          <a:blipFill>
            <a:blip r:embed="rId2"/>
            <a:stretch>
              <a:fillRect l="0" t="0" r="0" b="-5746"/>
            </a:stretch>
          </a:blipFill>
        </p:spPr>
      </p:sp>
      <p:sp>
        <p:nvSpPr>
          <p:cNvPr name="Freeform 9" id="9"/>
          <p:cNvSpPr/>
          <p:nvPr/>
        </p:nvSpPr>
        <p:spPr>
          <a:xfrm flipH="false" flipV="false" rot="0">
            <a:off x="4861932" y="3406466"/>
            <a:ext cx="2081158" cy="2081158"/>
          </a:xfrm>
          <a:custGeom>
            <a:avLst/>
            <a:gdLst/>
            <a:ahLst/>
            <a:cxnLst/>
            <a:rect r="r" b="b" t="t" l="l"/>
            <a:pathLst>
              <a:path h="2081158" w="2081158">
                <a:moveTo>
                  <a:pt x="0" y="0"/>
                </a:moveTo>
                <a:lnTo>
                  <a:pt x="2081158" y="0"/>
                </a:lnTo>
                <a:lnTo>
                  <a:pt x="2081158" y="2081158"/>
                </a:lnTo>
                <a:lnTo>
                  <a:pt x="0" y="208115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 Be Careful with Downloads</a:t>
            </a:r>
          </a:p>
        </p:txBody>
      </p:sp>
      <p:sp>
        <p:nvSpPr>
          <p:cNvPr name="TextBox 11" id="11"/>
          <p:cNvSpPr txBox="true"/>
          <p:nvPr/>
        </p:nvSpPr>
        <p:spPr>
          <a:xfrm rot="0">
            <a:off x="2829663" y="5420949"/>
            <a:ext cx="6834917" cy="30782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Look</a:t>
            </a:r>
            <a:r>
              <a:rPr lang="en-US" sz="2935">
                <a:solidFill>
                  <a:srgbClr val="FF3131"/>
                </a:solidFill>
                <a:latin typeface="Varela Round"/>
                <a:ea typeface="Varela Round"/>
                <a:cs typeface="Varela Round"/>
                <a:sym typeface="Varela Round"/>
              </a:rPr>
              <a:t> for Reliable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Download software only from official websites or reputable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third-party platforms and be cautious even with Google Ads.</a:t>
            </a:r>
          </a:p>
        </p:txBody>
      </p:sp>
      <p:sp>
        <p:nvSpPr>
          <p:cNvPr name="TextBox 12" id="12"/>
          <p:cNvSpPr txBox="true"/>
          <p:nvPr/>
        </p:nvSpPr>
        <p:spPr>
          <a:xfrm rot="0">
            <a:off x="9503845" y="3718170"/>
            <a:ext cx="6419685"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Watch</a:t>
            </a:r>
            <a:r>
              <a:rPr lang="en-US" sz="2935">
                <a:solidFill>
                  <a:srgbClr val="FF3131"/>
                </a:solidFill>
                <a:latin typeface="Varela Round"/>
                <a:ea typeface="Varela Round"/>
                <a:cs typeface="Varela Round"/>
                <a:sym typeface="Varela Round"/>
              </a:rPr>
              <a:t> File Extensions: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suspicious file types like .exe, .bat, or unknown formats.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Always check the source before downloading anything.</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84638" y="3473439"/>
            <a:ext cx="13624924" cy="5784861"/>
            <a:chOff x="0" y="0"/>
            <a:chExt cx="3588457" cy="1523585"/>
          </a:xfrm>
        </p:grpSpPr>
        <p:sp>
          <p:nvSpPr>
            <p:cNvPr name="Freeform 6" id="6"/>
            <p:cNvSpPr/>
            <p:nvPr/>
          </p:nvSpPr>
          <p:spPr>
            <a:xfrm flipH="false" flipV="false" rot="0">
              <a:off x="0" y="0"/>
              <a:ext cx="3588457" cy="1523585"/>
            </a:xfrm>
            <a:custGeom>
              <a:avLst/>
              <a:gdLst/>
              <a:ahLst/>
              <a:cxnLst/>
              <a:rect r="r" b="b" t="t" l="l"/>
              <a:pathLst>
                <a:path h="1523585" w="3588457">
                  <a:moveTo>
                    <a:pt x="56822" y="0"/>
                  </a:moveTo>
                  <a:lnTo>
                    <a:pt x="3531636" y="0"/>
                  </a:lnTo>
                  <a:cubicBezTo>
                    <a:pt x="3563017" y="0"/>
                    <a:pt x="3588457" y="25440"/>
                    <a:pt x="3588457" y="56822"/>
                  </a:cubicBezTo>
                  <a:lnTo>
                    <a:pt x="3588457" y="1466763"/>
                  </a:lnTo>
                  <a:cubicBezTo>
                    <a:pt x="3588457" y="1481833"/>
                    <a:pt x="3582471" y="1496286"/>
                    <a:pt x="3571815" y="1506942"/>
                  </a:cubicBezTo>
                  <a:cubicBezTo>
                    <a:pt x="3561159" y="1517598"/>
                    <a:pt x="3546706" y="1523585"/>
                    <a:pt x="3531636" y="1523585"/>
                  </a:cubicBezTo>
                  <a:lnTo>
                    <a:pt x="56822" y="1523585"/>
                  </a:lnTo>
                  <a:cubicBezTo>
                    <a:pt x="25440" y="1523585"/>
                    <a:pt x="0" y="1498145"/>
                    <a:pt x="0" y="1466763"/>
                  </a:cubicBezTo>
                  <a:lnTo>
                    <a:pt x="0" y="56822"/>
                  </a:lnTo>
                  <a:cubicBezTo>
                    <a:pt x="0" y="25440"/>
                    <a:pt x="25440" y="0"/>
                    <a:pt x="5682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588457" cy="156168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36835" y="7356727"/>
            <a:ext cx="1671933" cy="1671933"/>
          </a:xfrm>
          <a:custGeom>
            <a:avLst/>
            <a:gdLst/>
            <a:ahLst/>
            <a:cxnLst/>
            <a:rect r="r" b="b" t="t" l="l"/>
            <a:pathLst>
              <a:path h="1671933" w="1671933">
                <a:moveTo>
                  <a:pt x="0" y="0"/>
                </a:moveTo>
                <a:lnTo>
                  <a:pt x="1671933" y="0"/>
                </a:lnTo>
                <a:lnTo>
                  <a:pt x="1671933" y="1671933"/>
                </a:lnTo>
                <a:lnTo>
                  <a:pt x="0" y="1671933"/>
                </a:lnTo>
                <a:lnTo>
                  <a:pt x="0" y="0"/>
                </a:lnTo>
                <a:close/>
              </a:path>
            </a:pathLst>
          </a:custGeom>
          <a:blipFill>
            <a:blip r:embed="rId2"/>
            <a:stretch>
              <a:fillRect l="0" t="0" r="0" b="0"/>
            </a:stretch>
          </a:blipFill>
        </p:spPr>
      </p:sp>
      <p:sp>
        <p:nvSpPr>
          <p:cNvPr name="Freeform 9" id="9"/>
          <p:cNvSpPr/>
          <p:nvPr/>
        </p:nvSpPr>
        <p:spPr>
          <a:xfrm flipH="false" flipV="false" rot="0">
            <a:off x="11953590" y="3707824"/>
            <a:ext cx="1771013" cy="1771013"/>
          </a:xfrm>
          <a:custGeom>
            <a:avLst/>
            <a:gdLst/>
            <a:ahLst/>
            <a:cxnLst/>
            <a:rect r="r" b="b" t="t" l="l"/>
            <a:pathLst>
              <a:path h="1771013" w="1771013">
                <a:moveTo>
                  <a:pt x="0" y="0"/>
                </a:moveTo>
                <a:lnTo>
                  <a:pt x="1771013" y="0"/>
                </a:lnTo>
                <a:lnTo>
                  <a:pt x="1771013" y="1771013"/>
                </a:lnTo>
                <a:lnTo>
                  <a:pt x="0" y="1771013"/>
                </a:lnTo>
                <a:lnTo>
                  <a:pt x="0" y="0"/>
                </a:lnTo>
                <a:close/>
              </a:path>
            </a:pathLst>
          </a:custGeom>
          <a:blipFill>
            <a:blip r:embed="rId3"/>
            <a:stretch>
              <a:fillRect l="0" t="0" r="0" b="0"/>
            </a:stretch>
          </a:blipFill>
        </p:spPr>
      </p:sp>
      <p:sp>
        <p:nvSpPr>
          <p:cNvPr name="Freeform 10" id="10"/>
          <p:cNvSpPr/>
          <p:nvPr/>
        </p:nvSpPr>
        <p:spPr>
          <a:xfrm flipH="false" flipV="false" rot="0">
            <a:off x="5594223" y="5843526"/>
            <a:ext cx="1480920" cy="1513202"/>
          </a:xfrm>
          <a:custGeom>
            <a:avLst/>
            <a:gdLst/>
            <a:ahLst/>
            <a:cxnLst/>
            <a:rect r="r" b="b" t="t" l="l"/>
            <a:pathLst>
              <a:path h="1513202" w="1480920">
                <a:moveTo>
                  <a:pt x="0" y="0"/>
                </a:moveTo>
                <a:lnTo>
                  <a:pt x="1480920" y="0"/>
                </a:lnTo>
                <a:lnTo>
                  <a:pt x="1480920" y="1513201"/>
                </a:lnTo>
                <a:lnTo>
                  <a:pt x="0" y="1513201"/>
                </a:lnTo>
                <a:lnTo>
                  <a:pt x="0" y="0"/>
                </a:lnTo>
                <a:close/>
              </a:path>
            </a:pathLst>
          </a:custGeom>
          <a:blipFill>
            <a:blip r:embed="rId4"/>
            <a:stretch>
              <a:fillRect l="-26057" t="-17412" r="-3258" b="-9145"/>
            </a:stretch>
          </a:blipFill>
        </p:spPr>
      </p:sp>
      <p:sp>
        <p:nvSpPr>
          <p:cNvPr name="TextBox 11" id="11"/>
          <p:cNvSpPr txBox="true"/>
          <p:nvPr/>
        </p:nvSpPr>
        <p:spPr>
          <a:xfrm rot="0">
            <a:off x="1028700" y="1635622"/>
            <a:ext cx="16149116" cy="1106816"/>
          </a:xfrm>
          <a:prstGeom prst="rect">
            <a:avLst/>
          </a:prstGeom>
        </p:spPr>
        <p:txBody>
          <a:bodyPr anchor="t" rtlCol="false" tIns="0" lIns="0" bIns="0" rIns="0">
            <a:spAutoFit/>
          </a:bodyPr>
          <a:lstStyle/>
          <a:p>
            <a:pPr algn="ctr">
              <a:lnSpc>
                <a:spcPts val="7680"/>
              </a:lnSpc>
            </a:pPr>
            <a:r>
              <a:rPr lang="en-US" sz="9600">
                <a:solidFill>
                  <a:srgbClr val="FFFFFF"/>
                </a:solidFill>
                <a:latin typeface="Squada One"/>
                <a:ea typeface="Squada One"/>
                <a:cs typeface="Squada One"/>
                <a:sym typeface="Squada One"/>
              </a:rPr>
              <a:t>Use Caution with Ads and Websites</a:t>
            </a:r>
          </a:p>
        </p:txBody>
      </p:sp>
      <p:sp>
        <p:nvSpPr>
          <p:cNvPr name="TextBox 12" id="12"/>
          <p:cNvSpPr txBox="true"/>
          <p:nvPr/>
        </p:nvSpPr>
        <p:spPr>
          <a:xfrm rot="0">
            <a:off x="3097554" y="3940433"/>
            <a:ext cx="8951261"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Utilize Ad Blockers: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ad-blocking software to reduce exposure to malicious ads.</a:t>
            </a:r>
          </a:p>
        </p:txBody>
      </p:sp>
      <p:sp>
        <p:nvSpPr>
          <p:cNvPr name="TextBox 13" id="13"/>
          <p:cNvSpPr txBox="true"/>
          <p:nvPr/>
        </p:nvSpPr>
        <p:spPr>
          <a:xfrm rot="0">
            <a:off x="7126259" y="5716962"/>
            <a:ext cx="904502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Avoid Clickbait: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Steer clear of sen</a:t>
            </a:r>
            <a:r>
              <a:rPr lang="en-US" sz="2935">
                <a:solidFill>
                  <a:srgbClr val="000000"/>
                </a:solidFill>
                <a:latin typeface="Varela Round"/>
                <a:ea typeface="Varela Round"/>
                <a:cs typeface="Varela Round"/>
                <a:sym typeface="Varela Round"/>
              </a:rPr>
              <a:t>sationalized content designed to deceive and infect with malware.</a:t>
            </a:r>
          </a:p>
        </p:txBody>
      </p:sp>
      <p:sp>
        <p:nvSpPr>
          <p:cNvPr name="TextBox 14" id="14"/>
          <p:cNvSpPr txBox="true"/>
          <p:nvPr/>
        </p:nvSpPr>
        <p:spPr>
          <a:xfrm rot="0">
            <a:off x="5173715" y="7493491"/>
            <a:ext cx="8187770"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Share Info Selectively: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Be selective about where you share per</a:t>
            </a:r>
            <a:r>
              <a:rPr lang="en-US" sz="2935">
                <a:solidFill>
                  <a:srgbClr val="000000"/>
                </a:solidFill>
                <a:latin typeface="Varela Round"/>
                <a:ea typeface="Varela Round"/>
                <a:cs typeface="Varela Round"/>
                <a:sym typeface="Varela Round"/>
              </a:rPr>
              <a:t>sonal or financial information.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7790" y="5797503"/>
            <a:ext cx="2603694" cy="2999455"/>
          </a:xfrm>
          <a:custGeom>
            <a:avLst/>
            <a:gdLst/>
            <a:ahLst/>
            <a:cxnLst/>
            <a:rect r="r" b="b" t="t" l="l"/>
            <a:pathLst>
              <a:path h="2999455" w="2603694">
                <a:moveTo>
                  <a:pt x="0" y="0"/>
                </a:moveTo>
                <a:lnTo>
                  <a:pt x="2603693" y="0"/>
                </a:lnTo>
                <a:lnTo>
                  <a:pt x="2603693" y="2999455"/>
                </a:lnTo>
                <a:lnTo>
                  <a:pt x="0" y="2999455"/>
                </a:lnTo>
                <a:lnTo>
                  <a:pt x="0" y="0"/>
                </a:lnTo>
                <a:close/>
              </a:path>
            </a:pathLst>
          </a:custGeom>
          <a:blipFill>
            <a:blip r:embed="rId2"/>
            <a:stretch>
              <a:fillRect l="-39292" t="-20797" r="-40623" b="-35380"/>
            </a:stretch>
          </a:blipFill>
        </p:spPr>
      </p:sp>
      <p:sp>
        <p:nvSpPr>
          <p:cNvPr name="Freeform 9" id="9"/>
          <p:cNvSpPr/>
          <p:nvPr/>
        </p:nvSpPr>
        <p:spPr>
          <a:xfrm flipH="false" flipV="false" rot="0">
            <a:off x="9255997" y="7782747"/>
            <a:ext cx="711142" cy="711142"/>
          </a:xfrm>
          <a:custGeom>
            <a:avLst/>
            <a:gdLst/>
            <a:ahLst/>
            <a:cxnLst/>
            <a:rect r="r" b="b" t="t" l="l"/>
            <a:pathLst>
              <a:path h="711142" w="711142">
                <a:moveTo>
                  <a:pt x="0" y="0"/>
                </a:moveTo>
                <a:lnTo>
                  <a:pt x="711142" y="0"/>
                </a:lnTo>
                <a:lnTo>
                  <a:pt x="711142" y="711142"/>
                </a:lnTo>
                <a:lnTo>
                  <a:pt x="0" y="711142"/>
                </a:lnTo>
                <a:lnTo>
                  <a:pt x="0" y="0"/>
                </a:lnTo>
                <a:close/>
              </a:path>
            </a:pathLst>
          </a:custGeom>
          <a:blipFill>
            <a:blip r:embed="rId3"/>
            <a:stretch>
              <a:fillRect l="0" t="0" r="0" b="0"/>
            </a:stretch>
          </a:blipFill>
        </p:spPr>
      </p:sp>
      <p:sp>
        <p:nvSpPr>
          <p:cNvPr name="Freeform 10" id="10"/>
          <p:cNvSpPr/>
          <p:nvPr/>
        </p:nvSpPr>
        <p:spPr>
          <a:xfrm flipH="false" flipV="false" rot="0">
            <a:off x="4370318" y="3772755"/>
            <a:ext cx="2449509" cy="2449509"/>
          </a:xfrm>
          <a:custGeom>
            <a:avLst/>
            <a:gdLst/>
            <a:ahLst/>
            <a:cxnLst/>
            <a:rect r="r" b="b" t="t" l="l"/>
            <a:pathLst>
              <a:path h="2449509" w="2449509">
                <a:moveTo>
                  <a:pt x="0" y="0"/>
                </a:moveTo>
                <a:lnTo>
                  <a:pt x="2449509" y="0"/>
                </a:lnTo>
                <a:lnTo>
                  <a:pt x="2449509" y="2449508"/>
                </a:lnTo>
                <a:lnTo>
                  <a:pt x="0" y="2449508"/>
                </a:lnTo>
                <a:lnTo>
                  <a:pt x="0" y="0"/>
                </a:lnTo>
                <a:close/>
              </a:path>
            </a:pathLst>
          </a:custGeom>
          <a:blipFill>
            <a:blip r:embed="rId4"/>
            <a:stretch>
              <a:fillRect l="0" t="0" r="0" b="0"/>
            </a:stretch>
          </a:blipFill>
        </p:spPr>
      </p:sp>
      <p:sp>
        <p:nvSpPr>
          <p:cNvPr name="TextBox 11" id="11"/>
          <p:cNvSpPr txBox="true"/>
          <p:nvPr/>
        </p:nvSpPr>
        <p:spPr>
          <a:xfrm rot="0">
            <a:off x="1096231" y="1361181"/>
            <a:ext cx="16095537"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Use Antivirus Software</a:t>
            </a:r>
          </a:p>
        </p:txBody>
      </p:sp>
      <p:sp>
        <p:nvSpPr>
          <p:cNvPr name="TextBox 12" id="12"/>
          <p:cNvSpPr txBox="true"/>
          <p:nvPr/>
        </p:nvSpPr>
        <p:spPr>
          <a:xfrm rot="0">
            <a:off x="3403218" y="6325422"/>
            <a:ext cx="5642800"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Initiat</a:t>
            </a:r>
            <a:r>
              <a:rPr lang="en-US" sz="2935">
                <a:solidFill>
                  <a:srgbClr val="FF3131"/>
                </a:solidFill>
                <a:latin typeface="Varela Round"/>
                <a:ea typeface="Varela Round"/>
                <a:cs typeface="Varela Round"/>
                <a:sym typeface="Varela Round"/>
              </a:rPr>
              <a:t>e Regular Scans: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Schedule regular full and quick scans to detect and eliminate malware.</a:t>
            </a:r>
          </a:p>
        </p:txBody>
      </p:sp>
      <p:sp>
        <p:nvSpPr>
          <p:cNvPr name="TextBox 13" id="13"/>
          <p:cNvSpPr txBox="true"/>
          <p:nvPr/>
        </p:nvSpPr>
        <p:spPr>
          <a:xfrm rot="0">
            <a:off x="9046018" y="4342578"/>
            <a:ext cx="726354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Activat</a:t>
            </a:r>
            <a:r>
              <a:rPr lang="en-US" sz="2935">
                <a:solidFill>
                  <a:srgbClr val="FF3131"/>
                </a:solidFill>
                <a:latin typeface="Varela Round"/>
                <a:ea typeface="Varela Round"/>
                <a:cs typeface="Varela Round"/>
                <a:sym typeface="Varela Round"/>
              </a:rPr>
              <a:t>e Real-Time Protection:</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Ensure real-time protection is enabled to monitor your system continuously.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61288" y="5515921"/>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882303" y="470239"/>
            <a:ext cx="6405697" cy="6405697"/>
          </a:xfrm>
          <a:custGeom>
            <a:avLst/>
            <a:gdLst/>
            <a:ahLst/>
            <a:cxnLst/>
            <a:rect r="r" b="b" t="t" l="l"/>
            <a:pathLst>
              <a:path h="6405697" w="6405697">
                <a:moveTo>
                  <a:pt x="0" y="0"/>
                </a:moveTo>
                <a:lnTo>
                  <a:pt x="6405697" y="0"/>
                </a:lnTo>
                <a:lnTo>
                  <a:pt x="6405697" y="6405697"/>
                </a:lnTo>
                <a:lnTo>
                  <a:pt x="0" y="6405697"/>
                </a:lnTo>
                <a:lnTo>
                  <a:pt x="0" y="0"/>
                </a:lnTo>
                <a:close/>
              </a:path>
            </a:pathLst>
          </a:custGeom>
          <a:blipFill>
            <a:blip r:embed="rId2"/>
            <a:stretch>
              <a:fillRect l="0" t="0" r="0" b="0"/>
            </a:stretch>
          </a:blipFill>
        </p:spPr>
      </p:sp>
      <p:grpSp>
        <p:nvGrpSpPr>
          <p:cNvPr name="Group 12" id="12"/>
          <p:cNvGrpSpPr/>
          <p:nvPr/>
        </p:nvGrpSpPr>
        <p:grpSpPr>
          <a:xfrm rot="0">
            <a:off x="3153909" y="6807558"/>
            <a:ext cx="9664630" cy="2450742"/>
            <a:chOff x="0" y="0"/>
            <a:chExt cx="2545417" cy="645463"/>
          </a:xfrm>
        </p:grpSpPr>
        <p:sp>
          <p:nvSpPr>
            <p:cNvPr name="Freeform 13" id="13"/>
            <p:cNvSpPr/>
            <p:nvPr/>
          </p:nvSpPr>
          <p:spPr>
            <a:xfrm flipH="false" flipV="false" rot="0">
              <a:off x="0" y="0"/>
              <a:ext cx="2545417" cy="645463"/>
            </a:xfrm>
            <a:custGeom>
              <a:avLst/>
              <a:gdLst/>
              <a:ahLst/>
              <a:cxnLst/>
              <a:rect r="r" b="b" t="t" l="l"/>
              <a:pathLst>
                <a:path h="645463" w="2545417">
                  <a:moveTo>
                    <a:pt x="80106" y="0"/>
                  </a:moveTo>
                  <a:lnTo>
                    <a:pt x="2465311" y="0"/>
                  </a:lnTo>
                  <a:cubicBezTo>
                    <a:pt x="2509552" y="0"/>
                    <a:pt x="2545417" y="35865"/>
                    <a:pt x="2545417" y="80106"/>
                  </a:cubicBezTo>
                  <a:lnTo>
                    <a:pt x="2545417" y="565357"/>
                  </a:lnTo>
                  <a:cubicBezTo>
                    <a:pt x="2545417" y="586603"/>
                    <a:pt x="2536977" y="606978"/>
                    <a:pt x="2521955" y="622001"/>
                  </a:cubicBezTo>
                  <a:cubicBezTo>
                    <a:pt x="2506932" y="637023"/>
                    <a:pt x="2486557" y="645463"/>
                    <a:pt x="2465311" y="645463"/>
                  </a:cubicBezTo>
                  <a:lnTo>
                    <a:pt x="80106" y="645463"/>
                  </a:lnTo>
                  <a:cubicBezTo>
                    <a:pt x="35865" y="645463"/>
                    <a:pt x="0" y="609598"/>
                    <a:pt x="0" y="565357"/>
                  </a:cubicBezTo>
                  <a:lnTo>
                    <a:pt x="0" y="80106"/>
                  </a:lnTo>
                  <a:cubicBezTo>
                    <a:pt x="0" y="35865"/>
                    <a:pt x="35865" y="0"/>
                    <a:pt x="80106" y="0"/>
                  </a:cubicBezTo>
                  <a:close/>
                </a:path>
              </a:pathLst>
            </a:custGeom>
            <a:solidFill>
              <a:srgbClr val="FFC61A"/>
            </a:solidFill>
          </p:spPr>
        </p:sp>
        <p:sp>
          <p:nvSpPr>
            <p:cNvPr name="TextBox 14" id="14"/>
            <p:cNvSpPr txBox="true"/>
            <p:nvPr/>
          </p:nvSpPr>
          <p:spPr>
            <a:xfrm>
              <a:off x="0" y="-38100"/>
              <a:ext cx="2545417" cy="68356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463202" y="7066436"/>
            <a:ext cx="9019560" cy="1942273"/>
            <a:chOff x="0" y="0"/>
            <a:chExt cx="2375522" cy="511545"/>
          </a:xfrm>
        </p:grpSpPr>
        <p:sp>
          <p:nvSpPr>
            <p:cNvPr name="Freeform 16" id="16"/>
            <p:cNvSpPr/>
            <p:nvPr/>
          </p:nvSpPr>
          <p:spPr>
            <a:xfrm flipH="false" flipV="false" rot="0">
              <a:off x="0" y="0"/>
              <a:ext cx="2375522" cy="511545"/>
            </a:xfrm>
            <a:custGeom>
              <a:avLst/>
              <a:gdLst/>
              <a:ahLst/>
              <a:cxnLst/>
              <a:rect r="r" b="b" t="t" l="l"/>
              <a:pathLst>
                <a:path h="511545" w="2375522">
                  <a:moveTo>
                    <a:pt x="85835" y="0"/>
                  </a:moveTo>
                  <a:lnTo>
                    <a:pt x="2289687" y="0"/>
                  </a:lnTo>
                  <a:cubicBezTo>
                    <a:pt x="2337092" y="0"/>
                    <a:pt x="2375522" y="38430"/>
                    <a:pt x="2375522" y="85835"/>
                  </a:cubicBezTo>
                  <a:lnTo>
                    <a:pt x="2375522" y="425710"/>
                  </a:lnTo>
                  <a:cubicBezTo>
                    <a:pt x="2375522" y="448475"/>
                    <a:pt x="2366479" y="470307"/>
                    <a:pt x="2350382" y="486405"/>
                  </a:cubicBezTo>
                  <a:cubicBezTo>
                    <a:pt x="2334284" y="502502"/>
                    <a:pt x="2312452" y="511545"/>
                    <a:pt x="2289687" y="511545"/>
                  </a:cubicBezTo>
                  <a:lnTo>
                    <a:pt x="85835" y="511545"/>
                  </a:lnTo>
                  <a:cubicBezTo>
                    <a:pt x="38430" y="511545"/>
                    <a:pt x="0" y="473116"/>
                    <a:pt x="0" y="425710"/>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7" id="17"/>
            <p:cNvSpPr txBox="true"/>
            <p:nvPr/>
          </p:nvSpPr>
          <p:spPr>
            <a:xfrm>
              <a:off x="0" y="-38100"/>
              <a:ext cx="2375522" cy="549645"/>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3808233" y="7326584"/>
            <a:ext cx="792928" cy="792928"/>
          </a:xfrm>
          <a:custGeom>
            <a:avLst/>
            <a:gdLst/>
            <a:ahLst/>
            <a:cxnLst/>
            <a:rect r="r" b="b" t="t" l="l"/>
            <a:pathLst>
              <a:path h="792928" w="792928">
                <a:moveTo>
                  <a:pt x="0" y="0"/>
                </a:moveTo>
                <a:lnTo>
                  <a:pt x="792928" y="0"/>
                </a:lnTo>
                <a:lnTo>
                  <a:pt x="792928" y="792928"/>
                </a:lnTo>
                <a:lnTo>
                  <a:pt x="0" y="792928"/>
                </a:lnTo>
                <a:lnTo>
                  <a:pt x="0" y="0"/>
                </a:lnTo>
                <a:close/>
              </a:path>
            </a:pathLst>
          </a:custGeom>
          <a:blipFill>
            <a:blip r:embed="rId3"/>
            <a:stretch>
              <a:fillRect l="0" t="0" r="0" b="0"/>
            </a:stretch>
          </a:blipFill>
        </p:spPr>
      </p:sp>
      <p:sp>
        <p:nvSpPr>
          <p:cNvPr name="Freeform 19" id="19"/>
          <p:cNvSpPr/>
          <p:nvPr/>
        </p:nvSpPr>
        <p:spPr>
          <a:xfrm flipH="false" flipV="false" rot="0">
            <a:off x="11120047" y="8032929"/>
            <a:ext cx="1362715" cy="1362715"/>
          </a:xfrm>
          <a:custGeom>
            <a:avLst/>
            <a:gdLst/>
            <a:ahLst/>
            <a:cxnLst/>
            <a:rect r="r" b="b" t="t" l="l"/>
            <a:pathLst>
              <a:path h="1362715" w="1362715">
                <a:moveTo>
                  <a:pt x="0" y="0"/>
                </a:moveTo>
                <a:lnTo>
                  <a:pt x="1362716" y="0"/>
                </a:lnTo>
                <a:lnTo>
                  <a:pt x="1362716" y="1362715"/>
                </a:lnTo>
                <a:lnTo>
                  <a:pt x="0" y="1362715"/>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VIRUS</a:t>
            </a:r>
          </a:p>
        </p:txBody>
      </p:sp>
      <p:sp>
        <p:nvSpPr>
          <p:cNvPr name="TextBox 21" id="21"/>
          <p:cNvSpPr txBox="true"/>
          <p:nvPr/>
        </p:nvSpPr>
        <p:spPr>
          <a:xfrm rot="0">
            <a:off x="2652442" y="3781555"/>
            <a:ext cx="9830321" cy="2687138"/>
          </a:xfrm>
          <a:prstGeom prst="rect">
            <a:avLst/>
          </a:prstGeom>
        </p:spPr>
        <p:txBody>
          <a:bodyPr anchor="t" rtlCol="false" tIns="0" lIns="0" bIns="0" rIns="0">
            <a:spAutoFit/>
          </a:bodyPr>
          <a:lstStyle/>
          <a:p>
            <a:pPr algn="l" marL="0" indent="0" lvl="0">
              <a:lnSpc>
                <a:spcPts val="5328"/>
              </a:lnSpc>
              <a:spcBef>
                <a:spcPct val="0"/>
              </a:spcBef>
            </a:pPr>
            <a:r>
              <a:rPr lang="en-US" sz="3806">
                <a:solidFill>
                  <a:srgbClr val="000000"/>
                </a:solidFill>
                <a:latin typeface="Varela Round"/>
                <a:ea typeface="Varela Round"/>
                <a:cs typeface="Varela Round"/>
                <a:sym typeface="Varela Round"/>
              </a:rPr>
              <a:t>Self-replicating malware that attaches itself to legitimate files or programs. Once executed, it spreads to other files and systems.</a:t>
            </a:r>
          </a:p>
        </p:txBody>
      </p:sp>
      <p:sp>
        <p:nvSpPr>
          <p:cNvPr name="TextBox 22" id="22"/>
          <p:cNvSpPr txBox="true"/>
          <p:nvPr/>
        </p:nvSpPr>
        <p:spPr>
          <a:xfrm rot="0">
            <a:off x="4204697" y="7327442"/>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Can corrupt or delete data</a:t>
            </a:r>
          </a:p>
        </p:txBody>
      </p:sp>
      <p:sp>
        <p:nvSpPr>
          <p:cNvPr name="TextBox 23" id="23"/>
          <p:cNvSpPr txBox="true"/>
          <p:nvPr/>
        </p:nvSpPr>
        <p:spPr>
          <a:xfrm rot="0">
            <a:off x="4271094" y="8150226"/>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Causes system crashes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09589"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290559" y="5892460"/>
            <a:ext cx="2744189" cy="2744189"/>
          </a:xfrm>
          <a:custGeom>
            <a:avLst/>
            <a:gdLst/>
            <a:ahLst/>
            <a:cxnLst/>
            <a:rect r="r" b="b" t="t" l="l"/>
            <a:pathLst>
              <a:path h="2744189" w="2744189">
                <a:moveTo>
                  <a:pt x="0" y="0"/>
                </a:moveTo>
                <a:lnTo>
                  <a:pt x="2744189" y="0"/>
                </a:lnTo>
                <a:lnTo>
                  <a:pt x="2744189" y="2744189"/>
                </a:lnTo>
                <a:lnTo>
                  <a:pt x="0" y="2744189"/>
                </a:lnTo>
                <a:lnTo>
                  <a:pt x="0" y="0"/>
                </a:lnTo>
                <a:close/>
              </a:path>
            </a:pathLst>
          </a:custGeom>
          <a:blipFill>
            <a:blip r:embed="rId2"/>
            <a:stretch>
              <a:fillRect l="0" t="0" r="0" b="0"/>
            </a:stretch>
          </a:blipFill>
        </p:spPr>
      </p:sp>
      <p:sp>
        <p:nvSpPr>
          <p:cNvPr name="Freeform 9" id="9"/>
          <p:cNvSpPr/>
          <p:nvPr/>
        </p:nvSpPr>
        <p:spPr>
          <a:xfrm flipH="false" flipV="false" rot="0">
            <a:off x="12921164" y="3406466"/>
            <a:ext cx="3079054" cy="3079054"/>
          </a:xfrm>
          <a:custGeom>
            <a:avLst/>
            <a:gdLst/>
            <a:ahLst/>
            <a:cxnLst/>
            <a:rect r="r" b="b" t="t" l="l"/>
            <a:pathLst>
              <a:path h="3079054" w="3079054">
                <a:moveTo>
                  <a:pt x="0" y="0"/>
                </a:moveTo>
                <a:lnTo>
                  <a:pt x="3079054" y="0"/>
                </a:lnTo>
                <a:lnTo>
                  <a:pt x="3079054" y="3079054"/>
                </a:lnTo>
                <a:lnTo>
                  <a:pt x="0" y="3079054"/>
                </a:lnTo>
                <a:lnTo>
                  <a:pt x="0" y="0"/>
                </a:lnTo>
                <a:close/>
              </a:path>
            </a:pathLst>
          </a:custGeom>
          <a:blipFill>
            <a:blip r:embed="rId3"/>
            <a:stretch>
              <a:fillRect l="0" t="0" r="0" b="0"/>
            </a:stretch>
          </a:blipFill>
        </p:spPr>
      </p:sp>
      <p:sp>
        <p:nvSpPr>
          <p:cNvPr name="TextBox 10" id="10"/>
          <p:cNvSpPr txBox="true"/>
          <p:nvPr/>
        </p:nvSpPr>
        <p:spPr>
          <a:xfrm rot="0">
            <a:off x="1028700" y="1545432"/>
            <a:ext cx="16095537" cy="1278247"/>
          </a:xfrm>
          <a:prstGeom prst="rect">
            <a:avLst/>
          </a:prstGeom>
        </p:spPr>
        <p:txBody>
          <a:bodyPr anchor="t" rtlCol="false" tIns="0" lIns="0" bIns="0" rIns="0">
            <a:spAutoFit/>
          </a:bodyPr>
          <a:lstStyle/>
          <a:p>
            <a:pPr algn="ctr">
              <a:lnSpc>
                <a:spcPts val="8879"/>
              </a:lnSpc>
            </a:pPr>
            <a:r>
              <a:rPr lang="en-US" sz="11099">
                <a:solidFill>
                  <a:srgbClr val="FFFFFF"/>
                </a:solidFill>
                <a:latin typeface="Squada One"/>
                <a:ea typeface="Squada One"/>
                <a:cs typeface="Squada One"/>
                <a:sym typeface="Squada One"/>
              </a:rPr>
              <a:t>Enable Firewall Protection</a:t>
            </a:r>
          </a:p>
        </p:txBody>
      </p:sp>
      <p:sp>
        <p:nvSpPr>
          <p:cNvPr name="TextBox 11" id="11"/>
          <p:cNvSpPr txBox="true"/>
          <p:nvPr/>
        </p:nvSpPr>
        <p:spPr>
          <a:xfrm rot="0">
            <a:off x="9572068" y="5949282"/>
            <a:ext cx="6428149"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Strengthen Admin Security:</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Secure firewalls with strong passwords and encryption to protect sensitive information.</a:t>
            </a:r>
          </a:p>
        </p:txBody>
      </p:sp>
      <p:sp>
        <p:nvSpPr>
          <p:cNvPr name="TextBox 12" id="12"/>
          <p:cNvSpPr txBox="true"/>
          <p:nvPr/>
        </p:nvSpPr>
        <p:spPr>
          <a:xfrm rot="0">
            <a:off x="2813220" y="4085403"/>
            <a:ext cx="872355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Con</a:t>
            </a:r>
            <a:r>
              <a:rPr lang="en-US" sz="2935">
                <a:solidFill>
                  <a:srgbClr val="FF3131"/>
                </a:solidFill>
                <a:latin typeface="Varela Round"/>
                <a:ea typeface="Varela Round"/>
                <a:cs typeface="Varela Round"/>
                <a:sym typeface="Varela Round"/>
              </a:rPr>
              <a:t>trol Inbound and Outbound Traffic:</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Config</a:t>
            </a:r>
            <a:r>
              <a:rPr lang="en-US" sz="2935">
                <a:solidFill>
                  <a:srgbClr val="000000"/>
                </a:solidFill>
                <a:latin typeface="Varela Round"/>
                <a:ea typeface="Varela Round"/>
                <a:cs typeface="Varela Round"/>
                <a:sym typeface="Varela Round"/>
              </a:rPr>
              <a:t>ure firewall rules to manage traffic, preventing unauthorized access.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06" y="3352888"/>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433948" y="3352888"/>
            <a:ext cx="2904924" cy="2958503"/>
          </a:xfrm>
          <a:custGeom>
            <a:avLst/>
            <a:gdLst/>
            <a:ahLst/>
            <a:cxnLst/>
            <a:rect r="r" b="b" t="t" l="l"/>
            <a:pathLst>
              <a:path h="2958503" w="2904924">
                <a:moveTo>
                  <a:pt x="0" y="0"/>
                </a:moveTo>
                <a:lnTo>
                  <a:pt x="2904924" y="0"/>
                </a:lnTo>
                <a:lnTo>
                  <a:pt x="2904924" y="2958503"/>
                </a:lnTo>
                <a:lnTo>
                  <a:pt x="0" y="2958503"/>
                </a:lnTo>
                <a:lnTo>
                  <a:pt x="0" y="0"/>
                </a:lnTo>
                <a:close/>
              </a:path>
            </a:pathLst>
          </a:custGeom>
          <a:blipFill>
            <a:blip r:embed="rId2"/>
            <a:stretch>
              <a:fillRect l="0" t="0" r="-1844" b="0"/>
            </a:stretch>
          </a:blipFill>
        </p:spPr>
      </p:sp>
      <p:sp>
        <p:nvSpPr>
          <p:cNvPr name="Freeform 9" id="9"/>
          <p:cNvSpPr/>
          <p:nvPr/>
        </p:nvSpPr>
        <p:spPr>
          <a:xfrm flipH="false" flipV="false" rot="0">
            <a:off x="13379939" y="6158163"/>
            <a:ext cx="2255287" cy="2255287"/>
          </a:xfrm>
          <a:custGeom>
            <a:avLst/>
            <a:gdLst/>
            <a:ahLst/>
            <a:cxnLst/>
            <a:rect r="r" b="b" t="t" l="l"/>
            <a:pathLst>
              <a:path h="2255287" w="2255287">
                <a:moveTo>
                  <a:pt x="0" y="0"/>
                </a:moveTo>
                <a:lnTo>
                  <a:pt x="2255287" y="0"/>
                </a:lnTo>
                <a:lnTo>
                  <a:pt x="2255287" y="2255287"/>
                </a:lnTo>
                <a:lnTo>
                  <a:pt x="0" y="2255287"/>
                </a:lnTo>
                <a:lnTo>
                  <a:pt x="0" y="0"/>
                </a:lnTo>
                <a:close/>
              </a:path>
            </a:pathLst>
          </a:custGeom>
          <a:blipFill>
            <a:blip r:embed="rId3"/>
            <a:stretch>
              <a:fillRect l="0" t="0" r="0" b="0"/>
            </a:stretch>
          </a:blipFill>
        </p:spPr>
      </p:sp>
      <p:sp>
        <p:nvSpPr>
          <p:cNvPr name="TextBox 10" id="10"/>
          <p:cNvSpPr txBox="true"/>
          <p:nvPr/>
        </p:nvSpPr>
        <p:spPr>
          <a:xfrm rot="0">
            <a:off x="1028700" y="1564482"/>
            <a:ext cx="16095537" cy="1303009"/>
          </a:xfrm>
          <a:prstGeom prst="rect">
            <a:avLst/>
          </a:prstGeom>
        </p:spPr>
        <p:txBody>
          <a:bodyPr anchor="t" rtlCol="false" tIns="0" lIns="0" bIns="0" rIns="0">
            <a:spAutoFit/>
          </a:bodyPr>
          <a:lstStyle/>
          <a:p>
            <a:pPr algn="ctr">
              <a:lnSpc>
                <a:spcPts val="9119"/>
              </a:lnSpc>
            </a:pPr>
            <a:r>
              <a:rPr lang="en-US" sz="11399">
                <a:solidFill>
                  <a:srgbClr val="FFFFFF"/>
                </a:solidFill>
                <a:latin typeface="Squada One"/>
                <a:ea typeface="Squada One"/>
                <a:cs typeface="Squada One"/>
                <a:sym typeface="Squada One"/>
              </a:rPr>
              <a:t>Secure Your Network</a:t>
            </a:r>
          </a:p>
        </p:txBody>
      </p:sp>
      <p:sp>
        <p:nvSpPr>
          <p:cNvPr name="TextBox 11" id="11"/>
          <p:cNvSpPr txBox="true"/>
          <p:nvPr/>
        </p:nvSpPr>
        <p:spPr>
          <a:xfrm rot="0">
            <a:off x="7732080" y="4052193"/>
            <a:ext cx="601784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Str</a:t>
            </a:r>
            <a:r>
              <a:rPr lang="en-US" sz="2935">
                <a:solidFill>
                  <a:srgbClr val="FF3131"/>
                </a:solidFill>
                <a:latin typeface="Varela Round"/>
                <a:ea typeface="Varela Round"/>
                <a:cs typeface="Varela Round"/>
                <a:sym typeface="Varela Round"/>
              </a:rPr>
              <a:t>engthen Router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default credentials and regularly update your router’s firmware.</a:t>
            </a:r>
          </a:p>
        </p:txBody>
      </p:sp>
      <p:sp>
        <p:nvSpPr>
          <p:cNvPr name="TextBox 12" id="12"/>
          <p:cNvSpPr txBox="true"/>
          <p:nvPr/>
        </p:nvSpPr>
        <p:spPr>
          <a:xfrm rot="0">
            <a:off x="3204711" y="6484884"/>
            <a:ext cx="10545217"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Isolat</a:t>
            </a:r>
            <a:r>
              <a:rPr lang="en-US" sz="2935">
                <a:solidFill>
                  <a:srgbClr val="FF3131"/>
                </a:solidFill>
                <a:latin typeface="Varela Round"/>
                <a:ea typeface="Varela Round"/>
                <a:cs typeface="Varela Round"/>
                <a:sym typeface="Varela Round"/>
              </a:rPr>
              <a:t>e Guest Devices: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 guest network to protect your main network from potential threats.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2256" y="3814938"/>
            <a:ext cx="2496390" cy="2496390"/>
          </a:xfrm>
          <a:custGeom>
            <a:avLst/>
            <a:gdLst/>
            <a:ahLst/>
            <a:cxnLst/>
            <a:rect r="r" b="b" t="t" l="l"/>
            <a:pathLst>
              <a:path h="2496390" w="2496390">
                <a:moveTo>
                  <a:pt x="0" y="0"/>
                </a:moveTo>
                <a:lnTo>
                  <a:pt x="2496389" y="0"/>
                </a:lnTo>
                <a:lnTo>
                  <a:pt x="2496389" y="2496389"/>
                </a:lnTo>
                <a:lnTo>
                  <a:pt x="0" y="2496389"/>
                </a:lnTo>
                <a:lnTo>
                  <a:pt x="0" y="0"/>
                </a:lnTo>
                <a:close/>
              </a:path>
            </a:pathLst>
          </a:custGeom>
          <a:blipFill>
            <a:blip r:embed="rId2"/>
            <a:stretch>
              <a:fillRect l="0" t="0" r="0" b="0"/>
            </a:stretch>
          </a:blipFill>
        </p:spPr>
      </p:sp>
      <p:sp>
        <p:nvSpPr>
          <p:cNvPr name="Freeform 9" id="9"/>
          <p:cNvSpPr/>
          <p:nvPr/>
        </p:nvSpPr>
        <p:spPr>
          <a:xfrm flipH="false" flipV="false" rot="0">
            <a:off x="4852245" y="5448475"/>
            <a:ext cx="3367038" cy="3367038"/>
          </a:xfrm>
          <a:custGeom>
            <a:avLst/>
            <a:gdLst/>
            <a:ahLst/>
            <a:cxnLst/>
            <a:rect r="r" b="b" t="t" l="l"/>
            <a:pathLst>
              <a:path h="3367038" w="3367038">
                <a:moveTo>
                  <a:pt x="0" y="0"/>
                </a:moveTo>
                <a:lnTo>
                  <a:pt x="3367037" y="0"/>
                </a:lnTo>
                <a:lnTo>
                  <a:pt x="3367037" y="3367037"/>
                </a:lnTo>
                <a:lnTo>
                  <a:pt x="0" y="3367037"/>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Keep Software Updated</a:t>
            </a:r>
          </a:p>
        </p:txBody>
      </p:sp>
      <p:sp>
        <p:nvSpPr>
          <p:cNvPr name="TextBox 11" id="11"/>
          <p:cNvSpPr txBox="true"/>
          <p:nvPr/>
        </p:nvSpPr>
        <p:spPr>
          <a:xfrm rot="0">
            <a:off x="3097554" y="3913306"/>
            <a:ext cx="8643186"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a:t>
            </a:r>
            <a:r>
              <a:rPr lang="en-US" sz="2935">
                <a:solidFill>
                  <a:srgbClr val="FF3131"/>
                </a:solidFill>
                <a:latin typeface="Varela Round"/>
                <a:ea typeface="Varela Round"/>
                <a:cs typeface="Varela Round"/>
                <a:sym typeface="Varela Round"/>
              </a:rPr>
              <a:t>tay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check for system and software updates to apply critical security patches.</a:t>
            </a:r>
          </a:p>
        </p:txBody>
      </p:sp>
      <p:sp>
        <p:nvSpPr>
          <p:cNvPr name="TextBox 12" id="12"/>
          <p:cNvSpPr txBox="true"/>
          <p:nvPr/>
        </p:nvSpPr>
        <p:spPr>
          <a:xfrm rot="0">
            <a:off x="9076469" y="6567707"/>
            <a:ext cx="6687577"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Au</a:t>
            </a:r>
            <a:r>
              <a:rPr lang="en-US" sz="2935">
                <a:solidFill>
                  <a:srgbClr val="FF3131"/>
                </a:solidFill>
                <a:latin typeface="Varela Round"/>
                <a:ea typeface="Varela Round"/>
                <a:cs typeface="Varela Round"/>
                <a:sym typeface="Varela Round"/>
              </a:rPr>
              <a:t>tomate Updates: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automatic updates to ensure timely application of fixes.</a:t>
            </a:r>
          </a:p>
          <a:p>
            <a:pPr algn="l">
              <a:lnSpc>
                <a:spcPts val="4109"/>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7713" y="3844245"/>
            <a:ext cx="3426524" cy="2169922"/>
          </a:xfrm>
          <a:custGeom>
            <a:avLst/>
            <a:gdLst/>
            <a:ahLst/>
            <a:cxnLst/>
            <a:rect r="r" b="b" t="t" l="l"/>
            <a:pathLst>
              <a:path h="2169922" w="3426524">
                <a:moveTo>
                  <a:pt x="0" y="0"/>
                </a:moveTo>
                <a:lnTo>
                  <a:pt x="3426524" y="0"/>
                </a:lnTo>
                <a:lnTo>
                  <a:pt x="3426524" y="2169922"/>
                </a:lnTo>
                <a:lnTo>
                  <a:pt x="0" y="2169922"/>
                </a:lnTo>
                <a:lnTo>
                  <a:pt x="0" y="0"/>
                </a:lnTo>
                <a:close/>
              </a:path>
            </a:pathLst>
          </a:custGeom>
          <a:blipFill>
            <a:blip r:embed="rId2"/>
            <a:stretch>
              <a:fillRect l="0" t="-28898" r="0" b="-29011"/>
            </a:stretch>
          </a:blipFill>
        </p:spPr>
      </p:sp>
      <p:sp>
        <p:nvSpPr>
          <p:cNvPr name="Freeform 9" id="9"/>
          <p:cNvSpPr/>
          <p:nvPr/>
        </p:nvSpPr>
        <p:spPr>
          <a:xfrm flipH="false" flipV="false" rot="0">
            <a:off x="2591217" y="6431427"/>
            <a:ext cx="6664781" cy="1935037"/>
          </a:xfrm>
          <a:custGeom>
            <a:avLst/>
            <a:gdLst/>
            <a:ahLst/>
            <a:cxnLst/>
            <a:rect r="r" b="b" t="t" l="l"/>
            <a:pathLst>
              <a:path h="1935037" w="6664781">
                <a:moveTo>
                  <a:pt x="0" y="0"/>
                </a:moveTo>
                <a:lnTo>
                  <a:pt x="6664780" y="0"/>
                </a:lnTo>
                <a:lnTo>
                  <a:pt x="6664780" y="1935038"/>
                </a:lnTo>
                <a:lnTo>
                  <a:pt x="0" y="1935038"/>
                </a:lnTo>
                <a:lnTo>
                  <a:pt x="0" y="0"/>
                </a:lnTo>
                <a:close/>
              </a:path>
            </a:pathLst>
          </a:custGeom>
          <a:blipFill>
            <a:blip r:embed="rId3"/>
            <a:stretch>
              <a:fillRect l="0" t="-38249" r="-33232" b="-47159"/>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Create Strong, Unique Passwords</a:t>
            </a:r>
          </a:p>
        </p:txBody>
      </p:sp>
      <p:sp>
        <p:nvSpPr>
          <p:cNvPr name="TextBox 11" id="11"/>
          <p:cNvSpPr txBox="true"/>
          <p:nvPr/>
        </p:nvSpPr>
        <p:spPr>
          <a:xfrm rot="0">
            <a:off x="2937038" y="4100830"/>
            <a:ext cx="663558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C</a:t>
            </a:r>
            <a:r>
              <a:rPr lang="en-US" sz="2935">
                <a:solidFill>
                  <a:srgbClr val="FF3131"/>
                </a:solidFill>
                <a:latin typeface="Varela Round"/>
                <a:ea typeface="Varela Round"/>
                <a:cs typeface="Varela Round"/>
                <a:sym typeface="Varela Round"/>
              </a:rPr>
              <a:t>raft Complex Passwords: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combination of uppercase, lowercase, numbers, and special characters.</a:t>
            </a:r>
          </a:p>
        </p:txBody>
      </p:sp>
      <p:sp>
        <p:nvSpPr>
          <p:cNvPr name="TextBox 12" id="12"/>
          <p:cNvSpPr txBox="true"/>
          <p:nvPr/>
        </p:nvSpPr>
        <p:spPr>
          <a:xfrm rot="0">
            <a:off x="9255997" y="6083674"/>
            <a:ext cx="6714366"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Rot</a:t>
            </a:r>
            <a:r>
              <a:rPr lang="en-US" sz="2935">
                <a:solidFill>
                  <a:srgbClr val="FF3131"/>
                </a:solidFill>
                <a:latin typeface="Varela Round"/>
                <a:ea typeface="Varela Round"/>
                <a:cs typeface="Varela Round"/>
                <a:sym typeface="Varela Round"/>
              </a:rPr>
              <a:t>ate for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passwords regularly, especially for sensitive accounts, to reduce vulnerability.</a:t>
            </a:r>
          </a:p>
          <a:p>
            <a:pPr algn="l">
              <a:lnSpc>
                <a:spcPts val="4109"/>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679741" y="3585163"/>
            <a:ext cx="4402696" cy="5076793"/>
          </a:xfrm>
          <a:custGeom>
            <a:avLst/>
            <a:gdLst/>
            <a:ahLst/>
            <a:cxnLst/>
            <a:rect r="r" b="b" t="t" l="l"/>
            <a:pathLst>
              <a:path h="5076793" w="4402696">
                <a:moveTo>
                  <a:pt x="0" y="0"/>
                </a:moveTo>
                <a:lnTo>
                  <a:pt x="4402695" y="0"/>
                </a:lnTo>
                <a:lnTo>
                  <a:pt x="4402695" y="5076793"/>
                </a:lnTo>
                <a:lnTo>
                  <a:pt x="0" y="5076793"/>
                </a:lnTo>
                <a:lnTo>
                  <a:pt x="0" y="0"/>
                </a:lnTo>
                <a:close/>
              </a:path>
            </a:pathLst>
          </a:custGeom>
          <a:blipFill>
            <a:blip r:embed="rId2"/>
            <a:stretch>
              <a:fillRect l="0" t="0" r="0" b="0"/>
            </a:stretch>
          </a:blipFill>
        </p:spPr>
      </p:sp>
      <p:sp>
        <p:nvSpPr>
          <p:cNvPr name="TextBox 9" id="9"/>
          <p:cNvSpPr txBox="true"/>
          <p:nvPr/>
        </p:nvSpPr>
        <p:spPr>
          <a:xfrm rot="0">
            <a:off x="1028700" y="1390650"/>
            <a:ext cx="16095537" cy="2092970"/>
          </a:xfrm>
          <a:prstGeom prst="rect">
            <a:avLst/>
          </a:prstGeom>
        </p:spPr>
        <p:txBody>
          <a:bodyPr anchor="t" rtlCol="false" tIns="0" lIns="0" bIns="0" rIns="0">
            <a:spAutoFit/>
          </a:bodyPr>
          <a:lstStyle/>
          <a:p>
            <a:pPr algn="ctr">
              <a:lnSpc>
                <a:spcPts val="7760"/>
              </a:lnSpc>
            </a:pPr>
            <a:r>
              <a:rPr lang="en-US" sz="9700">
                <a:solidFill>
                  <a:srgbClr val="FFFFFF"/>
                </a:solidFill>
                <a:latin typeface="Squada One"/>
                <a:ea typeface="Squada One"/>
                <a:cs typeface="Squada One"/>
                <a:sym typeface="Squada One"/>
              </a:rPr>
              <a:t>Implement Multi-Factor Authentication (MFA)</a:t>
            </a:r>
          </a:p>
        </p:txBody>
      </p:sp>
      <p:sp>
        <p:nvSpPr>
          <p:cNvPr name="TextBox 10" id="10"/>
          <p:cNvSpPr txBox="true"/>
          <p:nvPr/>
        </p:nvSpPr>
        <p:spPr>
          <a:xfrm rot="0">
            <a:off x="3141816" y="4269264"/>
            <a:ext cx="5934653" cy="1953000"/>
          </a:xfrm>
          <a:prstGeom prst="rect">
            <a:avLst/>
          </a:prstGeom>
        </p:spPr>
        <p:txBody>
          <a:bodyPr anchor="t" rtlCol="false" tIns="0" lIns="0" bIns="0" rIns="0">
            <a:spAutoFit/>
          </a:bodyPr>
          <a:lstStyle/>
          <a:p>
            <a:pPr algn="l">
              <a:lnSpc>
                <a:spcPts val="5229"/>
              </a:lnSpc>
              <a:spcBef>
                <a:spcPct val="0"/>
              </a:spcBef>
            </a:pPr>
            <a:r>
              <a:rPr lang="en-US" sz="3735">
                <a:solidFill>
                  <a:srgbClr val="FF3131"/>
                </a:solidFill>
                <a:latin typeface="Varela Round"/>
                <a:ea typeface="Varela Round"/>
                <a:cs typeface="Varela Round"/>
                <a:sym typeface="Varela Round"/>
              </a:rPr>
              <a:t>Lay</a:t>
            </a:r>
            <a:r>
              <a:rPr lang="en-US" sz="3735">
                <a:solidFill>
                  <a:srgbClr val="FF3131"/>
                </a:solidFill>
                <a:latin typeface="Varela Round"/>
                <a:ea typeface="Varela Round"/>
                <a:cs typeface="Varela Round"/>
                <a:sym typeface="Varela Round"/>
              </a:rPr>
              <a:t>ered Authentication:</a:t>
            </a:r>
          </a:p>
          <a:p>
            <a:pPr algn="l">
              <a:lnSpc>
                <a:spcPts val="5229"/>
              </a:lnSpc>
              <a:spcBef>
                <a:spcPct val="0"/>
              </a:spcBef>
            </a:pPr>
          </a:p>
          <a:p>
            <a:pPr algn="l">
              <a:lnSpc>
                <a:spcPts val="5229"/>
              </a:lnSpc>
              <a:spcBef>
                <a:spcPct val="0"/>
              </a:spcBef>
            </a:pPr>
          </a:p>
        </p:txBody>
      </p:sp>
      <p:sp>
        <p:nvSpPr>
          <p:cNvPr name="TextBox 11" id="11"/>
          <p:cNvSpPr txBox="true"/>
          <p:nvPr/>
        </p:nvSpPr>
        <p:spPr>
          <a:xfrm rot="0">
            <a:off x="4024096" y="5076825"/>
            <a:ext cx="5580160" cy="23806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Varela Round"/>
                <a:ea typeface="Varela Round"/>
                <a:cs typeface="Varela Round"/>
                <a:sym typeface="Varela Round"/>
              </a:rPr>
              <a:t>Use 2FA or MFA for additional security layers, like SMS codes or authenticator apps.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73081" y="3473439"/>
            <a:ext cx="12410237" cy="5497648"/>
            <a:chOff x="0" y="0"/>
            <a:chExt cx="3268540" cy="1447940"/>
          </a:xfrm>
        </p:grpSpPr>
        <p:sp>
          <p:nvSpPr>
            <p:cNvPr name="Freeform 6" id="6"/>
            <p:cNvSpPr/>
            <p:nvPr/>
          </p:nvSpPr>
          <p:spPr>
            <a:xfrm flipH="false" flipV="false" rot="0">
              <a:off x="0" y="0"/>
              <a:ext cx="3268540" cy="1447940"/>
            </a:xfrm>
            <a:custGeom>
              <a:avLst/>
              <a:gdLst/>
              <a:ahLst/>
              <a:cxnLst/>
              <a:rect r="r" b="b" t="t" l="l"/>
              <a:pathLst>
                <a:path h="1447940" w="3268540">
                  <a:moveTo>
                    <a:pt x="62383" y="0"/>
                  </a:moveTo>
                  <a:lnTo>
                    <a:pt x="3206157" y="0"/>
                  </a:lnTo>
                  <a:cubicBezTo>
                    <a:pt x="3222702" y="0"/>
                    <a:pt x="3238569" y="6573"/>
                    <a:pt x="3250268" y="18272"/>
                  </a:cubicBezTo>
                  <a:cubicBezTo>
                    <a:pt x="3261968" y="29971"/>
                    <a:pt x="3268540" y="45838"/>
                    <a:pt x="3268540" y="62383"/>
                  </a:cubicBezTo>
                  <a:lnTo>
                    <a:pt x="3268540" y="1385557"/>
                  </a:lnTo>
                  <a:cubicBezTo>
                    <a:pt x="3268540" y="1402102"/>
                    <a:pt x="3261968" y="1417969"/>
                    <a:pt x="3250268" y="1429669"/>
                  </a:cubicBezTo>
                  <a:cubicBezTo>
                    <a:pt x="3238569" y="1441368"/>
                    <a:pt x="3222702" y="1447940"/>
                    <a:pt x="3206157" y="1447940"/>
                  </a:cubicBezTo>
                  <a:lnTo>
                    <a:pt x="62383" y="1447940"/>
                  </a:lnTo>
                  <a:cubicBezTo>
                    <a:pt x="45838" y="1447940"/>
                    <a:pt x="29971" y="1441368"/>
                    <a:pt x="18272" y="1429669"/>
                  </a:cubicBezTo>
                  <a:cubicBezTo>
                    <a:pt x="6573" y="1417969"/>
                    <a:pt x="0" y="1402102"/>
                    <a:pt x="0" y="1385557"/>
                  </a:cubicBezTo>
                  <a:lnTo>
                    <a:pt x="0" y="62383"/>
                  </a:lnTo>
                  <a:cubicBezTo>
                    <a:pt x="0" y="45838"/>
                    <a:pt x="6573" y="29971"/>
                    <a:pt x="18272" y="18272"/>
                  </a:cubicBezTo>
                  <a:cubicBezTo>
                    <a:pt x="29971" y="6573"/>
                    <a:pt x="45838" y="0"/>
                    <a:pt x="6238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268540"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99407" y="3642986"/>
            <a:ext cx="3001028" cy="3001028"/>
          </a:xfrm>
          <a:custGeom>
            <a:avLst/>
            <a:gdLst/>
            <a:ahLst/>
            <a:cxnLst/>
            <a:rect r="r" b="b" t="t" l="l"/>
            <a:pathLst>
              <a:path h="3001028" w="3001028">
                <a:moveTo>
                  <a:pt x="0" y="0"/>
                </a:moveTo>
                <a:lnTo>
                  <a:pt x="3001029" y="0"/>
                </a:lnTo>
                <a:lnTo>
                  <a:pt x="3001029" y="3001028"/>
                </a:lnTo>
                <a:lnTo>
                  <a:pt x="0" y="3001028"/>
                </a:lnTo>
                <a:lnTo>
                  <a:pt x="0" y="0"/>
                </a:lnTo>
                <a:close/>
              </a:path>
            </a:pathLst>
          </a:custGeom>
          <a:blipFill>
            <a:blip r:embed="rId2"/>
            <a:stretch>
              <a:fillRect l="0" t="0" r="0" b="0"/>
            </a:stretch>
          </a:blipFill>
        </p:spPr>
      </p:sp>
      <p:sp>
        <p:nvSpPr>
          <p:cNvPr name="Freeform 9" id="9"/>
          <p:cNvSpPr/>
          <p:nvPr/>
        </p:nvSpPr>
        <p:spPr>
          <a:xfrm flipH="false" flipV="false" rot="0">
            <a:off x="5457051" y="6078033"/>
            <a:ext cx="2785654" cy="2785654"/>
          </a:xfrm>
          <a:custGeom>
            <a:avLst/>
            <a:gdLst/>
            <a:ahLst/>
            <a:cxnLst/>
            <a:rect r="r" b="b" t="t" l="l"/>
            <a:pathLst>
              <a:path h="2785654" w="2785654">
                <a:moveTo>
                  <a:pt x="0" y="0"/>
                </a:moveTo>
                <a:lnTo>
                  <a:pt x="2785654" y="0"/>
                </a:lnTo>
                <a:lnTo>
                  <a:pt x="2785654" y="2785654"/>
                </a:lnTo>
                <a:lnTo>
                  <a:pt x="0" y="2785654"/>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Regularly Back Up Your Data</a:t>
            </a:r>
          </a:p>
        </p:txBody>
      </p:sp>
      <p:sp>
        <p:nvSpPr>
          <p:cNvPr name="TextBox 11" id="11"/>
          <p:cNvSpPr txBox="true"/>
          <p:nvPr/>
        </p:nvSpPr>
        <p:spPr>
          <a:xfrm rot="0">
            <a:off x="3700311" y="4028514"/>
            <a:ext cx="7102809"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Sch</a:t>
            </a:r>
            <a:r>
              <a:rPr lang="en-US" sz="2935">
                <a:solidFill>
                  <a:srgbClr val="FF3131"/>
                </a:solidFill>
                <a:latin typeface="Varela Round"/>
                <a:ea typeface="Varela Round"/>
                <a:cs typeface="Varela Round"/>
                <a:sym typeface="Varela Round"/>
              </a:rPr>
              <a:t>eduled Backups: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Back up data on a fixed schedule to minimize data loss risks during attacks.</a:t>
            </a:r>
          </a:p>
        </p:txBody>
      </p:sp>
      <p:sp>
        <p:nvSpPr>
          <p:cNvPr name="TextBox 12" id="12"/>
          <p:cNvSpPr txBox="true"/>
          <p:nvPr/>
        </p:nvSpPr>
        <p:spPr>
          <a:xfrm rot="0">
            <a:off x="9144000" y="6155588"/>
            <a:ext cx="6339318"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Encrypt</a:t>
            </a:r>
            <a:r>
              <a:rPr lang="en-US" sz="2935">
                <a:solidFill>
                  <a:srgbClr val="FF3131"/>
                </a:solidFill>
                <a:latin typeface="Varela Round"/>
                <a:ea typeface="Varela Round"/>
                <a:cs typeface="Varela Round"/>
                <a:sym typeface="Varela Round"/>
              </a:rPr>
              <a:t> Data:</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encryption when using cloud services to protect your data in transit and storage.</a:t>
            </a:r>
          </a:p>
          <a:p>
            <a:pPr algn="l">
              <a:lnSpc>
                <a:spcPts val="4109"/>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06108" y="3473439"/>
            <a:ext cx="13089141" cy="5497648"/>
            <a:chOff x="0" y="0"/>
            <a:chExt cx="3447346" cy="1447940"/>
          </a:xfrm>
        </p:grpSpPr>
        <p:sp>
          <p:nvSpPr>
            <p:cNvPr name="Freeform 6" id="6"/>
            <p:cNvSpPr/>
            <p:nvPr/>
          </p:nvSpPr>
          <p:spPr>
            <a:xfrm flipH="false" flipV="false" rot="0">
              <a:off x="0" y="0"/>
              <a:ext cx="3447346" cy="1447940"/>
            </a:xfrm>
            <a:custGeom>
              <a:avLst/>
              <a:gdLst/>
              <a:ahLst/>
              <a:cxnLst/>
              <a:rect r="r" b="b" t="t" l="l"/>
              <a:pathLst>
                <a:path h="1447940" w="3447346">
                  <a:moveTo>
                    <a:pt x="59148" y="0"/>
                  </a:moveTo>
                  <a:lnTo>
                    <a:pt x="3388198" y="0"/>
                  </a:lnTo>
                  <a:cubicBezTo>
                    <a:pt x="3420864" y="0"/>
                    <a:pt x="3447346" y="26481"/>
                    <a:pt x="3447346" y="59148"/>
                  </a:cubicBezTo>
                  <a:lnTo>
                    <a:pt x="3447346" y="1388793"/>
                  </a:lnTo>
                  <a:cubicBezTo>
                    <a:pt x="3447346" y="1421459"/>
                    <a:pt x="3420864" y="1447940"/>
                    <a:pt x="3388198" y="1447940"/>
                  </a:cubicBezTo>
                  <a:lnTo>
                    <a:pt x="59148" y="1447940"/>
                  </a:lnTo>
                  <a:cubicBezTo>
                    <a:pt x="26481" y="1447940"/>
                    <a:pt x="0" y="1421459"/>
                    <a:pt x="0" y="1388793"/>
                  </a:cubicBezTo>
                  <a:lnTo>
                    <a:pt x="0" y="59148"/>
                  </a:lnTo>
                  <a:cubicBezTo>
                    <a:pt x="0" y="26481"/>
                    <a:pt x="26481" y="0"/>
                    <a:pt x="59148"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447346"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313230" y="5857611"/>
            <a:ext cx="2864741" cy="2864741"/>
          </a:xfrm>
          <a:custGeom>
            <a:avLst/>
            <a:gdLst/>
            <a:ahLst/>
            <a:cxnLst/>
            <a:rect r="r" b="b" t="t" l="l"/>
            <a:pathLst>
              <a:path h="2864741" w="2864741">
                <a:moveTo>
                  <a:pt x="0" y="0"/>
                </a:moveTo>
                <a:lnTo>
                  <a:pt x="2864740" y="0"/>
                </a:lnTo>
                <a:lnTo>
                  <a:pt x="2864740" y="2864741"/>
                </a:lnTo>
                <a:lnTo>
                  <a:pt x="0" y="2864741"/>
                </a:lnTo>
                <a:lnTo>
                  <a:pt x="0" y="0"/>
                </a:lnTo>
                <a:close/>
              </a:path>
            </a:pathLst>
          </a:custGeom>
          <a:blipFill>
            <a:blip r:embed="rId2"/>
            <a:stretch>
              <a:fillRect l="0" t="0" r="0" b="0"/>
            </a:stretch>
          </a:blipFill>
        </p:spPr>
      </p:sp>
      <p:sp>
        <p:nvSpPr>
          <p:cNvPr name="Freeform 9" id="9"/>
          <p:cNvSpPr/>
          <p:nvPr/>
        </p:nvSpPr>
        <p:spPr>
          <a:xfrm flipH="false" flipV="false" rot="0">
            <a:off x="4157819" y="6222263"/>
            <a:ext cx="4781362" cy="2630638"/>
          </a:xfrm>
          <a:custGeom>
            <a:avLst/>
            <a:gdLst/>
            <a:ahLst/>
            <a:cxnLst/>
            <a:rect r="r" b="b" t="t" l="l"/>
            <a:pathLst>
              <a:path h="2630638" w="4781362">
                <a:moveTo>
                  <a:pt x="0" y="0"/>
                </a:moveTo>
                <a:lnTo>
                  <a:pt x="4781361" y="0"/>
                </a:lnTo>
                <a:lnTo>
                  <a:pt x="4781361" y="2630638"/>
                </a:lnTo>
                <a:lnTo>
                  <a:pt x="0" y="2630638"/>
                </a:lnTo>
                <a:lnTo>
                  <a:pt x="0" y="0"/>
                </a:lnTo>
                <a:close/>
              </a:path>
            </a:pathLst>
          </a:custGeom>
          <a:blipFill>
            <a:blip r:embed="rId3"/>
            <a:stretch>
              <a:fillRect l="0" t="0" r="0" b="0"/>
            </a:stretch>
          </a:blipFill>
        </p:spPr>
      </p:sp>
      <p:sp>
        <p:nvSpPr>
          <p:cNvPr name="TextBox 10" id="10"/>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Secure Mobile Devices</a:t>
            </a:r>
          </a:p>
        </p:txBody>
      </p:sp>
      <p:sp>
        <p:nvSpPr>
          <p:cNvPr name="TextBox 11" id="11"/>
          <p:cNvSpPr txBox="true"/>
          <p:nvPr/>
        </p:nvSpPr>
        <p:spPr>
          <a:xfrm rot="0">
            <a:off x="3633338" y="4085403"/>
            <a:ext cx="583032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a:t>
            </a:r>
            <a:r>
              <a:rPr lang="en-US" sz="2935">
                <a:solidFill>
                  <a:srgbClr val="FF3131"/>
                </a:solidFill>
                <a:latin typeface="Varela Round"/>
                <a:ea typeface="Varela Round"/>
                <a:cs typeface="Varela Round"/>
                <a:sym typeface="Varela Round"/>
              </a:rPr>
              <a:t>estrict App Permissions: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Limit app permissions and uninstall unused apps to enhance mobile security.</a:t>
            </a:r>
          </a:p>
        </p:txBody>
      </p:sp>
      <p:sp>
        <p:nvSpPr>
          <p:cNvPr name="TextBox 12" id="12"/>
          <p:cNvSpPr txBox="true"/>
          <p:nvPr/>
        </p:nvSpPr>
        <p:spPr>
          <a:xfrm rot="0">
            <a:off x="9947246" y="4172744"/>
            <a:ext cx="5763351" cy="204951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Source from Official App Stores: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Download apps only from official stores to avoid malware.</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501707" y="3473439"/>
            <a:ext cx="12472990" cy="5497648"/>
            <a:chOff x="0" y="0"/>
            <a:chExt cx="3285067" cy="1447940"/>
          </a:xfrm>
        </p:grpSpPr>
        <p:sp>
          <p:nvSpPr>
            <p:cNvPr name="Freeform 6" id="6"/>
            <p:cNvSpPr/>
            <p:nvPr/>
          </p:nvSpPr>
          <p:spPr>
            <a:xfrm flipH="false" flipV="false" rot="0">
              <a:off x="0" y="0"/>
              <a:ext cx="3285067" cy="1447940"/>
            </a:xfrm>
            <a:custGeom>
              <a:avLst/>
              <a:gdLst/>
              <a:ahLst/>
              <a:cxnLst/>
              <a:rect r="r" b="b" t="t" l="l"/>
              <a:pathLst>
                <a:path h="1447940" w="3285067">
                  <a:moveTo>
                    <a:pt x="62069" y="0"/>
                  </a:moveTo>
                  <a:lnTo>
                    <a:pt x="3222998" y="0"/>
                  </a:lnTo>
                  <a:cubicBezTo>
                    <a:pt x="3239460" y="0"/>
                    <a:pt x="3255247" y="6539"/>
                    <a:pt x="3266887" y="18180"/>
                  </a:cubicBezTo>
                  <a:cubicBezTo>
                    <a:pt x="3278528" y="29820"/>
                    <a:pt x="3285067" y="45608"/>
                    <a:pt x="3285067" y="62069"/>
                  </a:cubicBezTo>
                  <a:lnTo>
                    <a:pt x="3285067" y="1385871"/>
                  </a:lnTo>
                  <a:cubicBezTo>
                    <a:pt x="3285067" y="1420151"/>
                    <a:pt x="3257278" y="1447940"/>
                    <a:pt x="3222998" y="1447940"/>
                  </a:cubicBezTo>
                  <a:lnTo>
                    <a:pt x="62069" y="1447940"/>
                  </a:lnTo>
                  <a:cubicBezTo>
                    <a:pt x="45608" y="1447940"/>
                    <a:pt x="29820" y="1441401"/>
                    <a:pt x="18180" y="1429761"/>
                  </a:cubicBezTo>
                  <a:cubicBezTo>
                    <a:pt x="6539" y="1418120"/>
                    <a:pt x="0" y="1402333"/>
                    <a:pt x="0" y="1385871"/>
                  </a:cubicBezTo>
                  <a:lnTo>
                    <a:pt x="0" y="62069"/>
                  </a:lnTo>
                  <a:cubicBezTo>
                    <a:pt x="0" y="27789"/>
                    <a:pt x="27789" y="0"/>
                    <a:pt x="6206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285067"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198726" y="3779452"/>
            <a:ext cx="2442811" cy="2442811"/>
          </a:xfrm>
          <a:custGeom>
            <a:avLst/>
            <a:gdLst/>
            <a:ahLst/>
            <a:cxnLst/>
            <a:rect r="r" b="b" t="t" l="l"/>
            <a:pathLst>
              <a:path h="2442811" w="2442811">
                <a:moveTo>
                  <a:pt x="0" y="0"/>
                </a:moveTo>
                <a:lnTo>
                  <a:pt x="2442811" y="0"/>
                </a:lnTo>
                <a:lnTo>
                  <a:pt x="2442811" y="2442811"/>
                </a:lnTo>
                <a:lnTo>
                  <a:pt x="0" y="2442811"/>
                </a:lnTo>
                <a:lnTo>
                  <a:pt x="0" y="0"/>
                </a:lnTo>
                <a:close/>
              </a:path>
            </a:pathLst>
          </a:custGeom>
          <a:blipFill>
            <a:blip r:embed="rId2"/>
            <a:stretch>
              <a:fillRect l="0" t="0" r="0" b="0"/>
            </a:stretch>
          </a:blipFill>
        </p:spPr>
      </p:sp>
      <p:sp>
        <p:nvSpPr>
          <p:cNvPr name="Freeform 9" id="9"/>
          <p:cNvSpPr/>
          <p:nvPr/>
        </p:nvSpPr>
        <p:spPr>
          <a:xfrm flipH="false" flipV="false" rot="0">
            <a:off x="11735422" y="6045136"/>
            <a:ext cx="2482995" cy="2482995"/>
          </a:xfrm>
          <a:custGeom>
            <a:avLst/>
            <a:gdLst/>
            <a:ahLst/>
            <a:cxnLst/>
            <a:rect r="r" b="b" t="t" l="l"/>
            <a:pathLst>
              <a:path h="2482995" w="2482995">
                <a:moveTo>
                  <a:pt x="0" y="0"/>
                </a:moveTo>
                <a:lnTo>
                  <a:pt x="2482995" y="0"/>
                </a:lnTo>
                <a:lnTo>
                  <a:pt x="2482995" y="2482995"/>
                </a:lnTo>
                <a:lnTo>
                  <a:pt x="0" y="2482995"/>
                </a:lnTo>
                <a:lnTo>
                  <a:pt x="0" y="0"/>
                </a:lnTo>
                <a:close/>
              </a:path>
            </a:pathLst>
          </a:custGeom>
          <a:blipFill>
            <a:blip r:embed="rId3"/>
            <a:stretch>
              <a:fillRect l="0" t="0" r="0" b="0"/>
            </a:stretch>
          </a:blipFill>
        </p:spPr>
      </p:sp>
      <p:sp>
        <p:nvSpPr>
          <p:cNvPr name="TextBox 10" id="10"/>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Regularly Monitor Accounts</a:t>
            </a:r>
          </a:p>
        </p:txBody>
      </p:sp>
      <p:sp>
        <p:nvSpPr>
          <p:cNvPr name="TextBox 11" id="11"/>
          <p:cNvSpPr txBox="true"/>
          <p:nvPr/>
        </p:nvSpPr>
        <p:spPr>
          <a:xfrm rot="0">
            <a:off x="7641537" y="4085403"/>
            <a:ext cx="8187770"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Vigi</a:t>
            </a:r>
            <a:r>
              <a:rPr lang="en-US" sz="2935">
                <a:solidFill>
                  <a:srgbClr val="FF3131"/>
                </a:solidFill>
                <a:latin typeface="Varela Round"/>
                <a:ea typeface="Varela Round"/>
                <a:cs typeface="Varela Round"/>
                <a:sym typeface="Varela Round"/>
              </a:rPr>
              <a:t>lant Financial Oversight: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review bank and credit card statements for unauthorized transactions.</a:t>
            </a:r>
          </a:p>
          <a:p>
            <a:pPr algn="l">
              <a:lnSpc>
                <a:spcPts val="4109"/>
              </a:lnSpc>
              <a:spcBef>
                <a:spcPct val="0"/>
              </a:spcBef>
            </a:pPr>
          </a:p>
        </p:txBody>
      </p:sp>
      <p:sp>
        <p:nvSpPr>
          <p:cNvPr name="TextBox 12" id="12"/>
          <p:cNvSpPr txBox="true"/>
          <p:nvPr/>
        </p:nvSpPr>
        <p:spPr>
          <a:xfrm rot="0">
            <a:off x="4625916" y="6308904"/>
            <a:ext cx="726354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Activ</a:t>
            </a:r>
            <a:r>
              <a:rPr lang="en-US" sz="2935">
                <a:solidFill>
                  <a:srgbClr val="FF3131"/>
                </a:solidFill>
                <a:latin typeface="Varela Round"/>
                <a:ea typeface="Varela Round"/>
                <a:cs typeface="Varela Round"/>
                <a:sym typeface="Varela Round"/>
              </a:rPr>
              <a:t>ate Account Alerts: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alerts for unusual account activities for early detection of fraud.</a:t>
            </a:r>
          </a:p>
          <a:p>
            <a:pPr algn="l">
              <a:lnSpc>
                <a:spcPts val="4109"/>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010701" y="3473439"/>
            <a:ext cx="11575553" cy="5497648"/>
            <a:chOff x="0" y="0"/>
            <a:chExt cx="3048705" cy="1447940"/>
          </a:xfrm>
        </p:grpSpPr>
        <p:sp>
          <p:nvSpPr>
            <p:cNvPr name="Freeform 6" id="6"/>
            <p:cNvSpPr/>
            <p:nvPr/>
          </p:nvSpPr>
          <p:spPr>
            <a:xfrm flipH="false" flipV="false" rot="0">
              <a:off x="0" y="0"/>
              <a:ext cx="3048705" cy="1447940"/>
            </a:xfrm>
            <a:custGeom>
              <a:avLst/>
              <a:gdLst/>
              <a:ahLst/>
              <a:cxnLst/>
              <a:rect r="r" b="b" t="t" l="l"/>
              <a:pathLst>
                <a:path h="1447940" w="3048705">
                  <a:moveTo>
                    <a:pt x="66882" y="0"/>
                  </a:moveTo>
                  <a:lnTo>
                    <a:pt x="2981824" y="0"/>
                  </a:lnTo>
                  <a:cubicBezTo>
                    <a:pt x="3018761" y="0"/>
                    <a:pt x="3048705" y="29944"/>
                    <a:pt x="3048705" y="66882"/>
                  </a:cubicBezTo>
                  <a:lnTo>
                    <a:pt x="3048705" y="1381059"/>
                  </a:lnTo>
                  <a:cubicBezTo>
                    <a:pt x="3048705" y="1417996"/>
                    <a:pt x="3018761" y="1447940"/>
                    <a:pt x="2981824" y="1447940"/>
                  </a:cubicBezTo>
                  <a:lnTo>
                    <a:pt x="66882" y="1447940"/>
                  </a:lnTo>
                  <a:cubicBezTo>
                    <a:pt x="49144" y="1447940"/>
                    <a:pt x="32132" y="1440894"/>
                    <a:pt x="19589" y="1428351"/>
                  </a:cubicBezTo>
                  <a:cubicBezTo>
                    <a:pt x="7046" y="1415808"/>
                    <a:pt x="0" y="1398797"/>
                    <a:pt x="0" y="1381059"/>
                  </a:cubicBezTo>
                  <a:lnTo>
                    <a:pt x="0" y="66882"/>
                  </a:lnTo>
                  <a:cubicBezTo>
                    <a:pt x="0" y="49144"/>
                    <a:pt x="7046" y="32132"/>
                    <a:pt x="19589" y="19589"/>
                  </a:cubicBezTo>
                  <a:cubicBezTo>
                    <a:pt x="32132" y="7046"/>
                    <a:pt x="49144" y="0"/>
                    <a:pt x="6688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048705"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895419" y="3871865"/>
            <a:ext cx="2543271" cy="2543271"/>
          </a:xfrm>
          <a:custGeom>
            <a:avLst/>
            <a:gdLst/>
            <a:ahLst/>
            <a:cxnLst/>
            <a:rect r="r" b="b" t="t" l="l"/>
            <a:pathLst>
              <a:path h="2543271" w="2543271">
                <a:moveTo>
                  <a:pt x="0" y="0"/>
                </a:moveTo>
                <a:lnTo>
                  <a:pt x="2543270" y="0"/>
                </a:lnTo>
                <a:lnTo>
                  <a:pt x="2543270" y="2543270"/>
                </a:lnTo>
                <a:lnTo>
                  <a:pt x="0" y="2543270"/>
                </a:lnTo>
                <a:lnTo>
                  <a:pt x="0" y="0"/>
                </a:lnTo>
                <a:close/>
              </a:path>
            </a:pathLst>
          </a:custGeom>
          <a:blipFill>
            <a:blip r:embed="rId2"/>
            <a:stretch>
              <a:fillRect l="0" t="0" r="0" b="0"/>
            </a:stretch>
          </a:blipFill>
        </p:spPr>
      </p:sp>
      <p:sp>
        <p:nvSpPr>
          <p:cNvPr name="Freeform 9" id="9"/>
          <p:cNvSpPr/>
          <p:nvPr/>
        </p:nvSpPr>
        <p:spPr>
          <a:xfrm flipH="false" flipV="false" rot="0">
            <a:off x="12490789" y="6222263"/>
            <a:ext cx="2234553" cy="2234553"/>
          </a:xfrm>
          <a:custGeom>
            <a:avLst/>
            <a:gdLst/>
            <a:ahLst/>
            <a:cxnLst/>
            <a:rect r="r" b="b" t="t" l="l"/>
            <a:pathLst>
              <a:path h="2234553" w="2234553">
                <a:moveTo>
                  <a:pt x="0" y="0"/>
                </a:moveTo>
                <a:lnTo>
                  <a:pt x="2234553" y="0"/>
                </a:lnTo>
                <a:lnTo>
                  <a:pt x="2234553" y="2234554"/>
                </a:lnTo>
                <a:lnTo>
                  <a:pt x="0" y="2234554"/>
                </a:lnTo>
                <a:lnTo>
                  <a:pt x="0" y="0"/>
                </a:lnTo>
                <a:close/>
              </a:path>
            </a:pathLst>
          </a:custGeom>
          <a:blipFill>
            <a:blip r:embed="rId3"/>
            <a:stretch>
              <a:fillRect l="0" t="0" r="0" b="0"/>
            </a:stretch>
          </a:blipFill>
        </p:spPr>
      </p:sp>
      <p:sp>
        <p:nvSpPr>
          <p:cNvPr name="TextBox 10" id="10"/>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Disable Unnecessary Processes</a:t>
            </a:r>
          </a:p>
        </p:txBody>
      </p:sp>
      <p:sp>
        <p:nvSpPr>
          <p:cNvPr name="TextBox 11" id="11"/>
          <p:cNvSpPr txBox="true"/>
          <p:nvPr/>
        </p:nvSpPr>
        <p:spPr>
          <a:xfrm rot="0">
            <a:off x="7732080" y="4100830"/>
            <a:ext cx="7330517" cy="2049519"/>
          </a:xfrm>
          <a:prstGeom prst="rect">
            <a:avLst/>
          </a:prstGeom>
        </p:spPr>
        <p:txBody>
          <a:bodyPr anchor="t" rtlCol="false" tIns="0" lIns="0" bIns="0" rIns="0">
            <a:spAutoFit/>
          </a:bodyPr>
          <a:lstStyle/>
          <a:p>
            <a:pPr algn="l">
              <a:lnSpc>
                <a:spcPts val="4109"/>
              </a:lnSpc>
              <a:spcBef>
                <a:spcPct val="0"/>
              </a:spcBef>
            </a:pPr>
            <a:r>
              <a:rPr lang="en-US" sz="2935">
                <a:solidFill>
                  <a:srgbClr val="D42127"/>
                </a:solidFill>
                <a:latin typeface="Varela Round"/>
                <a:ea typeface="Varela Round"/>
                <a:cs typeface="Varela Round"/>
                <a:sym typeface="Varela Round"/>
              </a:rPr>
              <a:t>Minimiz</a:t>
            </a:r>
            <a:r>
              <a:rPr lang="en-US" sz="2935">
                <a:solidFill>
                  <a:srgbClr val="D42127"/>
                </a:solidFill>
                <a:latin typeface="Varela Round"/>
                <a:ea typeface="Varela Round"/>
                <a:cs typeface="Varela Round"/>
                <a:sym typeface="Varela Round"/>
              </a:rPr>
              <a:t>e Attack Paths: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Disable or uninstall unused services and processes to limit potential vulnerabilities.</a:t>
            </a:r>
          </a:p>
        </p:txBody>
      </p:sp>
      <p:sp>
        <p:nvSpPr>
          <p:cNvPr name="TextBox 12" id="12"/>
          <p:cNvSpPr txBox="true"/>
          <p:nvPr/>
        </p:nvSpPr>
        <p:spPr>
          <a:xfrm rot="0">
            <a:off x="4776937" y="6798201"/>
            <a:ext cx="8227954" cy="1535169"/>
          </a:xfrm>
          <a:prstGeom prst="rect">
            <a:avLst/>
          </a:prstGeom>
        </p:spPr>
        <p:txBody>
          <a:bodyPr anchor="t" rtlCol="false" tIns="0" lIns="0" bIns="0" rIns="0">
            <a:spAutoFit/>
          </a:bodyPr>
          <a:lstStyle/>
          <a:p>
            <a:pPr algn="l">
              <a:lnSpc>
                <a:spcPts val="4109"/>
              </a:lnSpc>
              <a:spcBef>
                <a:spcPct val="0"/>
              </a:spcBef>
            </a:pPr>
            <a:r>
              <a:rPr lang="en-US" sz="2935">
                <a:solidFill>
                  <a:srgbClr val="D42127"/>
                </a:solidFill>
                <a:latin typeface="Varela Round"/>
                <a:ea typeface="Varela Round"/>
                <a:cs typeface="Varela Round"/>
                <a:sym typeface="Varela Round"/>
              </a:rPr>
              <a:t>Use Non-Admin</a:t>
            </a:r>
            <a:r>
              <a:rPr lang="en-US" sz="2935">
                <a:solidFill>
                  <a:srgbClr val="D42127"/>
                </a:solidFill>
                <a:latin typeface="Varela Round"/>
                <a:ea typeface="Varela Round"/>
                <a:cs typeface="Varela Round"/>
                <a:sym typeface="Varela Round"/>
              </a:rPr>
              <a:t> Accounts: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user account for daily tasks to reduce potential damage from malware.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126659" y="3821698"/>
            <a:ext cx="12057758" cy="4720762"/>
            <a:chOff x="0" y="0"/>
            <a:chExt cx="3175706" cy="1243328"/>
          </a:xfrm>
        </p:grpSpPr>
        <p:sp>
          <p:nvSpPr>
            <p:cNvPr name="Freeform 6" id="6"/>
            <p:cNvSpPr/>
            <p:nvPr/>
          </p:nvSpPr>
          <p:spPr>
            <a:xfrm flipH="false" flipV="false" rot="0">
              <a:off x="0" y="0"/>
              <a:ext cx="3175706" cy="1243328"/>
            </a:xfrm>
            <a:custGeom>
              <a:avLst/>
              <a:gdLst/>
              <a:ahLst/>
              <a:cxnLst/>
              <a:rect r="r" b="b" t="t" l="l"/>
              <a:pathLst>
                <a:path h="1243328" w="3175706">
                  <a:moveTo>
                    <a:pt x="64207" y="0"/>
                  </a:moveTo>
                  <a:lnTo>
                    <a:pt x="3111499" y="0"/>
                  </a:lnTo>
                  <a:cubicBezTo>
                    <a:pt x="3146959" y="0"/>
                    <a:pt x="3175706" y="28746"/>
                    <a:pt x="3175706" y="64207"/>
                  </a:cubicBezTo>
                  <a:lnTo>
                    <a:pt x="3175706" y="1179121"/>
                  </a:lnTo>
                  <a:cubicBezTo>
                    <a:pt x="3175706" y="1196150"/>
                    <a:pt x="3168941" y="1212481"/>
                    <a:pt x="3156900" y="1224523"/>
                  </a:cubicBezTo>
                  <a:cubicBezTo>
                    <a:pt x="3144859" y="1236564"/>
                    <a:pt x="3128528" y="1243328"/>
                    <a:pt x="3111499" y="1243328"/>
                  </a:cubicBezTo>
                  <a:lnTo>
                    <a:pt x="64207" y="1243328"/>
                  </a:lnTo>
                  <a:cubicBezTo>
                    <a:pt x="28746" y="1243328"/>
                    <a:pt x="0" y="1214582"/>
                    <a:pt x="0" y="1179121"/>
                  </a:cubicBezTo>
                  <a:lnTo>
                    <a:pt x="0" y="64207"/>
                  </a:lnTo>
                  <a:cubicBezTo>
                    <a:pt x="0" y="28746"/>
                    <a:pt x="28746" y="0"/>
                    <a:pt x="64207"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175706" cy="128142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621603" y="4505258"/>
            <a:ext cx="3434010" cy="3434010"/>
          </a:xfrm>
          <a:custGeom>
            <a:avLst/>
            <a:gdLst/>
            <a:ahLst/>
            <a:cxnLst/>
            <a:rect r="r" b="b" t="t" l="l"/>
            <a:pathLst>
              <a:path h="3434010" w="3434010">
                <a:moveTo>
                  <a:pt x="0" y="0"/>
                </a:moveTo>
                <a:lnTo>
                  <a:pt x="3434010" y="0"/>
                </a:lnTo>
                <a:lnTo>
                  <a:pt x="3434010" y="3434011"/>
                </a:lnTo>
                <a:lnTo>
                  <a:pt x="0" y="3434011"/>
                </a:lnTo>
                <a:lnTo>
                  <a:pt x="0" y="0"/>
                </a:lnTo>
                <a:close/>
              </a:path>
            </a:pathLst>
          </a:custGeom>
          <a:blipFill>
            <a:blip r:embed="rId2"/>
            <a:stretch>
              <a:fillRect l="0" t="0" r="0" b="0"/>
            </a:stretch>
          </a:blipFill>
        </p:spPr>
      </p:sp>
      <p:sp>
        <p:nvSpPr>
          <p:cNvPr name="TextBox 9" id="9"/>
          <p:cNvSpPr txBox="true"/>
          <p:nvPr/>
        </p:nvSpPr>
        <p:spPr>
          <a:xfrm rot="0">
            <a:off x="1028700" y="1233487"/>
            <a:ext cx="16095537" cy="2416801"/>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Conduct Regular Security Audits</a:t>
            </a:r>
          </a:p>
        </p:txBody>
      </p:sp>
      <p:sp>
        <p:nvSpPr>
          <p:cNvPr name="TextBox 10" id="10"/>
          <p:cNvSpPr txBox="true"/>
          <p:nvPr/>
        </p:nvSpPr>
        <p:spPr>
          <a:xfrm rot="0">
            <a:off x="3777071" y="4647975"/>
            <a:ext cx="6245556" cy="256386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Proactive Vulnerability Scanning: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Perform regular vulnerability assessments and prioritize critical fixes.</a:t>
            </a:r>
          </a:p>
          <a:p>
            <a:pPr algn="l">
              <a:lnSpc>
                <a:spcPts val="41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30671" y="6745444"/>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544010"/>
            <a:chOff x="0" y="0"/>
            <a:chExt cx="3059289" cy="1723525"/>
          </a:xfrm>
        </p:grpSpPr>
        <p:sp>
          <p:nvSpPr>
            <p:cNvPr name="Freeform 9" id="9"/>
            <p:cNvSpPr/>
            <p:nvPr/>
          </p:nvSpPr>
          <p:spPr>
            <a:xfrm flipH="false" flipV="false" rot="0">
              <a:off x="0" y="0"/>
              <a:ext cx="3059289" cy="1723525"/>
            </a:xfrm>
            <a:custGeom>
              <a:avLst/>
              <a:gdLst/>
              <a:ahLst/>
              <a:cxnLst/>
              <a:rect r="r" b="b" t="t" l="l"/>
              <a:pathLst>
                <a:path h="1723525" w="3059289">
                  <a:moveTo>
                    <a:pt x="66650" y="0"/>
                  </a:moveTo>
                  <a:lnTo>
                    <a:pt x="2992638" y="0"/>
                  </a:lnTo>
                  <a:cubicBezTo>
                    <a:pt x="3010315" y="0"/>
                    <a:pt x="3027268" y="7022"/>
                    <a:pt x="3039767" y="19521"/>
                  </a:cubicBezTo>
                  <a:cubicBezTo>
                    <a:pt x="3052267" y="32021"/>
                    <a:pt x="3059289" y="48974"/>
                    <a:pt x="3059289" y="66650"/>
                  </a:cubicBezTo>
                  <a:lnTo>
                    <a:pt x="3059289" y="1656875"/>
                  </a:lnTo>
                  <a:cubicBezTo>
                    <a:pt x="3059289" y="1693685"/>
                    <a:pt x="3029448" y="1723525"/>
                    <a:pt x="2992638" y="1723525"/>
                  </a:cubicBezTo>
                  <a:lnTo>
                    <a:pt x="66650" y="1723525"/>
                  </a:lnTo>
                  <a:cubicBezTo>
                    <a:pt x="48974" y="1723525"/>
                    <a:pt x="32021" y="1716503"/>
                    <a:pt x="19521" y="1704004"/>
                  </a:cubicBezTo>
                  <a:cubicBezTo>
                    <a:pt x="7022" y="1691505"/>
                    <a:pt x="0" y="1674552"/>
                    <a:pt x="0" y="1656875"/>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7616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07558"/>
            <a:ext cx="9664630" cy="2971220"/>
            <a:chOff x="0" y="0"/>
            <a:chExt cx="2545417" cy="782544"/>
          </a:xfrm>
        </p:grpSpPr>
        <p:sp>
          <p:nvSpPr>
            <p:cNvPr name="Freeform 12" id="12"/>
            <p:cNvSpPr/>
            <p:nvPr/>
          </p:nvSpPr>
          <p:spPr>
            <a:xfrm flipH="false" flipV="false" rot="0">
              <a:off x="0" y="0"/>
              <a:ext cx="2545417" cy="782544"/>
            </a:xfrm>
            <a:custGeom>
              <a:avLst/>
              <a:gdLst/>
              <a:ahLst/>
              <a:cxnLst/>
              <a:rect r="r" b="b" t="t" l="l"/>
              <a:pathLst>
                <a:path h="782544" w="2545417">
                  <a:moveTo>
                    <a:pt x="76901" y="0"/>
                  </a:moveTo>
                  <a:lnTo>
                    <a:pt x="2468515" y="0"/>
                  </a:lnTo>
                  <a:cubicBezTo>
                    <a:pt x="2510987" y="0"/>
                    <a:pt x="2545417" y="34430"/>
                    <a:pt x="2545417" y="76901"/>
                  </a:cubicBezTo>
                  <a:lnTo>
                    <a:pt x="2545417" y="705642"/>
                  </a:lnTo>
                  <a:cubicBezTo>
                    <a:pt x="2545417" y="726038"/>
                    <a:pt x="2537315" y="745598"/>
                    <a:pt x="2522893" y="760020"/>
                  </a:cubicBezTo>
                  <a:cubicBezTo>
                    <a:pt x="2508471" y="774441"/>
                    <a:pt x="2488911" y="782544"/>
                    <a:pt x="2468515" y="782544"/>
                  </a:cubicBezTo>
                  <a:lnTo>
                    <a:pt x="76901" y="782544"/>
                  </a:lnTo>
                  <a:cubicBezTo>
                    <a:pt x="34430" y="782544"/>
                    <a:pt x="0" y="748114"/>
                    <a:pt x="0" y="705642"/>
                  </a:cubicBezTo>
                  <a:lnTo>
                    <a:pt x="0" y="76901"/>
                  </a:lnTo>
                  <a:cubicBezTo>
                    <a:pt x="0" y="34430"/>
                    <a:pt x="34430" y="0"/>
                    <a:pt x="76901" y="0"/>
                  </a:cubicBezTo>
                  <a:close/>
                </a:path>
              </a:pathLst>
            </a:custGeom>
            <a:solidFill>
              <a:srgbClr val="FFC61A"/>
            </a:solidFill>
          </p:spPr>
        </p:sp>
        <p:sp>
          <p:nvSpPr>
            <p:cNvPr name="TextBox 13" id="13"/>
            <p:cNvSpPr txBox="true"/>
            <p:nvPr/>
          </p:nvSpPr>
          <p:spPr>
            <a:xfrm>
              <a:off x="0" y="-38100"/>
              <a:ext cx="2545417" cy="82064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371353" y="7066436"/>
            <a:ext cx="9203258" cy="2399038"/>
            <a:chOff x="0" y="0"/>
            <a:chExt cx="2423903" cy="631846"/>
          </a:xfrm>
        </p:grpSpPr>
        <p:sp>
          <p:nvSpPr>
            <p:cNvPr name="Freeform 15" id="15"/>
            <p:cNvSpPr/>
            <p:nvPr/>
          </p:nvSpPr>
          <p:spPr>
            <a:xfrm flipH="false" flipV="false" rot="0">
              <a:off x="0" y="0"/>
              <a:ext cx="2423903" cy="631846"/>
            </a:xfrm>
            <a:custGeom>
              <a:avLst/>
              <a:gdLst/>
              <a:ahLst/>
              <a:cxnLst/>
              <a:rect r="r" b="b" t="t" l="l"/>
              <a:pathLst>
                <a:path h="631846" w="2423903">
                  <a:moveTo>
                    <a:pt x="84122" y="0"/>
                  </a:moveTo>
                  <a:lnTo>
                    <a:pt x="2339782" y="0"/>
                  </a:lnTo>
                  <a:cubicBezTo>
                    <a:pt x="2362092" y="0"/>
                    <a:pt x="2383489" y="8863"/>
                    <a:pt x="2399265" y="24639"/>
                  </a:cubicBezTo>
                  <a:cubicBezTo>
                    <a:pt x="2415041" y="40414"/>
                    <a:pt x="2423903" y="61811"/>
                    <a:pt x="2423903" y="84122"/>
                  </a:cubicBezTo>
                  <a:lnTo>
                    <a:pt x="2423903" y="547724"/>
                  </a:lnTo>
                  <a:cubicBezTo>
                    <a:pt x="2423903" y="594183"/>
                    <a:pt x="2386241" y="631846"/>
                    <a:pt x="2339782" y="631846"/>
                  </a:cubicBezTo>
                  <a:lnTo>
                    <a:pt x="84122" y="631846"/>
                  </a:lnTo>
                  <a:cubicBezTo>
                    <a:pt x="61811" y="631846"/>
                    <a:pt x="40414" y="622983"/>
                    <a:pt x="24639" y="607207"/>
                  </a:cubicBezTo>
                  <a:cubicBezTo>
                    <a:pt x="8863" y="591431"/>
                    <a:pt x="0" y="570034"/>
                    <a:pt x="0" y="547724"/>
                  </a:cubicBezTo>
                  <a:lnTo>
                    <a:pt x="0" y="84122"/>
                  </a:lnTo>
                  <a:cubicBezTo>
                    <a:pt x="0" y="37662"/>
                    <a:pt x="37662" y="0"/>
                    <a:pt x="84122" y="0"/>
                  </a:cubicBezTo>
                  <a:close/>
                </a:path>
              </a:pathLst>
            </a:custGeom>
            <a:solidFill>
              <a:srgbClr val="FFFFFF"/>
            </a:solidFill>
          </p:spPr>
        </p:sp>
        <p:sp>
          <p:nvSpPr>
            <p:cNvPr name="TextBox 16" id="16"/>
            <p:cNvSpPr txBox="true"/>
            <p:nvPr/>
          </p:nvSpPr>
          <p:spPr>
            <a:xfrm>
              <a:off x="0" y="-38100"/>
              <a:ext cx="2423903" cy="66994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268448" y="463663"/>
            <a:ext cx="6019552" cy="6019552"/>
          </a:xfrm>
          <a:custGeom>
            <a:avLst/>
            <a:gdLst/>
            <a:ahLst/>
            <a:cxnLst/>
            <a:rect r="r" b="b" t="t" l="l"/>
            <a:pathLst>
              <a:path h="6019552" w="6019552">
                <a:moveTo>
                  <a:pt x="0" y="0"/>
                </a:moveTo>
                <a:lnTo>
                  <a:pt x="6019552" y="0"/>
                </a:lnTo>
                <a:lnTo>
                  <a:pt x="6019552" y="6019552"/>
                </a:lnTo>
                <a:lnTo>
                  <a:pt x="0" y="6019552"/>
                </a:lnTo>
                <a:lnTo>
                  <a:pt x="0" y="0"/>
                </a:lnTo>
                <a:close/>
              </a:path>
            </a:pathLst>
          </a:custGeom>
          <a:blipFill>
            <a:blip r:embed="rId2"/>
            <a:stretch>
              <a:fillRect l="0" t="0" r="0" b="0"/>
            </a:stretch>
          </a:blipFill>
        </p:spPr>
      </p:sp>
      <p:sp>
        <p:nvSpPr>
          <p:cNvPr name="Freeform 18" id="18"/>
          <p:cNvSpPr/>
          <p:nvPr/>
        </p:nvSpPr>
        <p:spPr>
          <a:xfrm flipH="false" flipV="false" rot="0">
            <a:off x="4525089" y="7125071"/>
            <a:ext cx="1972759" cy="2205759"/>
          </a:xfrm>
          <a:custGeom>
            <a:avLst/>
            <a:gdLst/>
            <a:ahLst/>
            <a:cxnLst/>
            <a:rect r="r" b="b" t="t" l="l"/>
            <a:pathLst>
              <a:path h="2205759" w="1972759">
                <a:moveTo>
                  <a:pt x="0" y="0"/>
                </a:moveTo>
                <a:lnTo>
                  <a:pt x="1972760" y="0"/>
                </a:lnTo>
                <a:lnTo>
                  <a:pt x="1972760" y="2205760"/>
                </a:lnTo>
                <a:lnTo>
                  <a:pt x="0" y="2205760"/>
                </a:lnTo>
                <a:lnTo>
                  <a:pt x="0" y="0"/>
                </a:lnTo>
                <a:close/>
              </a:path>
            </a:pathLst>
          </a:custGeom>
          <a:blipFill>
            <a:blip r:embed="rId3">
              <a:alphaModFix amt="62000"/>
            </a:blip>
            <a:stretch>
              <a:fillRect l="-5905" t="0" r="-5905" b="0"/>
            </a:stretch>
          </a:blipFill>
        </p:spPr>
      </p:sp>
      <p:sp>
        <p:nvSpPr>
          <p:cNvPr name="Freeform 19" id="19"/>
          <p:cNvSpPr/>
          <p:nvPr/>
        </p:nvSpPr>
        <p:spPr>
          <a:xfrm flipH="true" flipV="true" rot="0">
            <a:off x="11025091" y="5886307"/>
            <a:ext cx="2379649" cy="2379649"/>
          </a:xfrm>
          <a:custGeom>
            <a:avLst/>
            <a:gdLst/>
            <a:ahLst/>
            <a:cxnLst/>
            <a:rect r="r" b="b" t="t" l="l"/>
            <a:pathLst>
              <a:path h="2379649" w="2379649">
                <a:moveTo>
                  <a:pt x="2379649" y="2379648"/>
                </a:moveTo>
                <a:lnTo>
                  <a:pt x="0" y="2379648"/>
                </a:lnTo>
                <a:lnTo>
                  <a:pt x="0" y="0"/>
                </a:lnTo>
                <a:lnTo>
                  <a:pt x="2379649" y="0"/>
                </a:lnTo>
                <a:lnTo>
                  <a:pt x="2379649" y="2379648"/>
                </a:lnTo>
                <a:close/>
              </a:path>
            </a:pathLst>
          </a:custGeom>
          <a:blipFill>
            <a:blip r:embed="rId4">
              <a:alphaModFix amt="38000"/>
            </a:blip>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Worms</a:t>
            </a:r>
          </a:p>
        </p:txBody>
      </p:sp>
      <p:sp>
        <p:nvSpPr>
          <p:cNvPr name="TextBox 21" id="21"/>
          <p:cNvSpPr txBox="true"/>
          <p:nvPr/>
        </p:nvSpPr>
        <p:spPr>
          <a:xfrm rot="0">
            <a:off x="2929871" y="3898463"/>
            <a:ext cx="9338577" cy="2474637"/>
          </a:xfrm>
          <a:prstGeom prst="rect">
            <a:avLst/>
          </a:prstGeom>
        </p:spPr>
        <p:txBody>
          <a:bodyPr anchor="t" rtlCol="false" tIns="0" lIns="0" bIns="0" rIns="0">
            <a:spAutoFit/>
          </a:bodyPr>
          <a:lstStyle/>
          <a:p>
            <a:pPr algn="l" marL="0" indent="0" lvl="0">
              <a:lnSpc>
                <a:spcPts val="4929"/>
              </a:lnSpc>
              <a:spcBef>
                <a:spcPct val="0"/>
              </a:spcBef>
            </a:pPr>
            <a:r>
              <a:rPr lang="en-US" sz="3520">
                <a:solidFill>
                  <a:srgbClr val="000000"/>
                </a:solidFill>
                <a:latin typeface="Varela Round"/>
                <a:ea typeface="Varela Round"/>
                <a:cs typeface="Varela Round"/>
                <a:sym typeface="Varela Round"/>
              </a:rPr>
              <a:t>Similar to viruses, but worms do not need human interaction to spread. They replicate themselves and propagate across networks independently.</a:t>
            </a:r>
          </a:p>
        </p:txBody>
      </p:sp>
      <p:sp>
        <p:nvSpPr>
          <p:cNvPr name="TextBox 22" id="22"/>
          <p:cNvSpPr txBox="true"/>
          <p:nvPr/>
        </p:nvSpPr>
        <p:spPr>
          <a:xfrm rot="0">
            <a:off x="3793556" y="7289652"/>
            <a:ext cx="3805604" cy="182562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Consumes system resources and bandwidth</a:t>
            </a:r>
          </a:p>
        </p:txBody>
      </p:sp>
      <p:sp>
        <p:nvSpPr>
          <p:cNvPr name="TextBox 23" id="23"/>
          <p:cNvSpPr txBox="true"/>
          <p:nvPr/>
        </p:nvSpPr>
        <p:spPr>
          <a:xfrm rot="0">
            <a:off x="8462844" y="7289652"/>
            <a:ext cx="3805604" cy="1825626"/>
          </a:xfrm>
          <a:prstGeom prst="rect">
            <a:avLst/>
          </a:prstGeom>
        </p:spPr>
        <p:txBody>
          <a:bodyPr anchor="t" rtlCol="false" tIns="0" lIns="0" bIns="0" rIns="0">
            <a:spAutoFit/>
          </a:bodyPr>
          <a:lstStyle/>
          <a:p>
            <a:pPr algn="ctr" marL="0" indent="0" lvl="0">
              <a:lnSpc>
                <a:spcPts val="4899"/>
              </a:lnSpc>
              <a:spcBef>
                <a:spcPct val="0"/>
              </a:spcBef>
            </a:pPr>
            <a:r>
              <a:rPr lang="en-US" sz="3499" strike="noStrike" u="none">
                <a:solidFill>
                  <a:srgbClr val="000000"/>
                </a:solidFill>
                <a:latin typeface="Varela Round"/>
                <a:ea typeface="Varela Round"/>
                <a:cs typeface="Varela Round"/>
                <a:sym typeface="Varela Round"/>
              </a:rPr>
              <a:t>Used to deploy other malicious payloads</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96388" y="3473439"/>
            <a:ext cx="11361240" cy="5497648"/>
            <a:chOff x="0" y="0"/>
            <a:chExt cx="2992261" cy="1447940"/>
          </a:xfrm>
        </p:grpSpPr>
        <p:sp>
          <p:nvSpPr>
            <p:cNvPr name="Freeform 6" id="6"/>
            <p:cNvSpPr/>
            <p:nvPr/>
          </p:nvSpPr>
          <p:spPr>
            <a:xfrm flipH="false" flipV="false" rot="0">
              <a:off x="0" y="0"/>
              <a:ext cx="2992261" cy="1447940"/>
            </a:xfrm>
            <a:custGeom>
              <a:avLst/>
              <a:gdLst/>
              <a:ahLst/>
              <a:cxnLst/>
              <a:rect r="r" b="b" t="t" l="l"/>
              <a:pathLst>
                <a:path h="1447940" w="2992261">
                  <a:moveTo>
                    <a:pt x="68143" y="0"/>
                  </a:moveTo>
                  <a:lnTo>
                    <a:pt x="2924117" y="0"/>
                  </a:lnTo>
                  <a:cubicBezTo>
                    <a:pt x="2942190" y="0"/>
                    <a:pt x="2959522" y="7179"/>
                    <a:pt x="2972302" y="19959"/>
                  </a:cubicBezTo>
                  <a:cubicBezTo>
                    <a:pt x="2985081" y="32738"/>
                    <a:pt x="2992261" y="50071"/>
                    <a:pt x="2992261" y="68143"/>
                  </a:cubicBezTo>
                  <a:lnTo>
                    <a:pt x="2992261" y="1379797"/>
                  </a:lnTo>
                  <a:cubicBezTo>
                    <a:pt x="2992261" y="1397870"/>
                    <a:pt x="2985081" y="1415202"/>
                    <a:pt x="2972302" y="1427982"/>
                  </a:cubicBezTo>
                  <a:cubicBezTo>
                    <a:pt x="2959522" y="1440761"/>
                    <a:pt x="2942190" y="1447940"/>
                    <a:pt x="2924117" y="1447940"/>
                  </a:cubicBezTo>
                  <a:lnTo>
                    <a:pt x="68143" y="1447940"/>
                  </a:lnTo>
                  <a:cubicBezTo>
                    <a:pt x="50071" y="1447940"/>
                    <a:pt x="32738" y="1440761"/>
                    <a:pt x="19959" y="1427982"/>
                  </a:cubicBezTo>
                  <a:cubicBezTo>
                    <a:pt x="7179" y="1415202"/>
                    <a:pt x="0" y="1397870"/>
                    <a:pt x="0" y="1379797"/>
                  </a:cubicBezTo>
                  <a:lnTo>
                    <a:pt x="0" y="68143"/>
                  </a:lnTo>
                  <a:cubicBezTo>
                    <a:pt x="0" y="50071"/>
                    <a:pt x="7179" y="32738"/>
                    <a:pt x="19959" y="19959"/>
                  </a:cubicBezTo>
                  <a:cubicBezTo>
                    <a:pt x="32738" y="7179"/>
                    <a:pt x="50071" y="0"/>
                    <a:pt x="6814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2992261"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131349" y="3637459"/>
            <a:ext cx="2690611" cy="2690611"/>
          </a:xfrm>
          <a:custGeom>
            <a:avLst/>
            <a:gdLst/>
            <a:ahLst/>
            <a:cxnLst/>
            <a:rect r="r" b="b" t="t" l="l"/>
            <a:pathLst>
              <a:path h="2690611" w="2690611">
                <a:moveTo>
                  <a:pt x="0" y="0"/>
                </a:moveTo>
                <a:lnTo>
                  <a:pt x="2690611" y="0"/>
                </a:lnTo>
                <a:lnTo>
                  <a:pt x="2690611" y="2690612"/>
                </a:lnTo>
                <a:lnTo>
                  <a:pt x="0" y="2690612"/>
                </a:lnTo>
                <a:lnTo>
                  <a:pt x="0" y="0"/>
                </a:lnTo>
                <a:close/>
              </a:path>
            </a:pathLst>
          </a:custGeom>
          <a:blipFill>
            <a:blip r:embed="rId2"/>
            <a:stretch>
              <a:fillRect l="0" t="0" r="0" b="0"/>
            </a:stretch>
          </a:blipFill>
        </p:spPr>
      </p:sp>
      <p:sp>
        <p:nvSpPr>
          <p:cNvPr name="Freeform 9" id="9"/>
          <p:cNvSpPr/>
          <p:nvPr/>
        </p:nvSpPr>
        <p:spPr>
          <a:xfrm flipH="false" flipV="false" rot="0">
            <a:off x="4718299" y="6461037"/>
            <a:ext cx="2153623" cy="2153623"/>
          </a:xfrm>
          <a:custGeom>
            <a:avLst/>
            <a:gdLst/>
            <a:ahLst/>
            <a:cxnLst/>
            <a:rect r="r" b="b" t="t" l="l"/>
            <a:pathLst>
              <a:path h="2153623" w="2153623">
                <a:moveTo>
                  <a:pt x="0" y="0"/>
                </a:moveTo>
                <a:lnTo>
                  <a:pt x="2153623" y="0"/>
                </a:lnTo>
                <a:lnTo>
                  <a:pt x="2153623" y="2153623"/>
                </a:lnTo>
                <a:lnTo>
                  <a:pt x="0" y="2153623"/>
                </a:lnTo>
                <a:lnTo>
                  <a:pt x="0" y="0"/>
                </a:lnTo>
                <a:close/>
              </a:path>
            </a:pathLst>
          </a:custGeom>
          <a:blipFill>
            <a:blip r:embed="rId3"/>
            <a:stretch>
              <a:fillRect l="0" t="0" r="0" b="0"/>
            </a:stretch>
          </a:blipFill>
        </p:spPr>
      </p:sp>
      <p:sp>
        <p:nvSpPr>
          <p:cNvPr name="TextBox 10" id="10"/>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Stay Informed and Educate Others</a:t>
            </a:r>
          </a:p>
        </p:txBody>
      </p:sp>
      <p:sp>
        <p:nvSpPr>
          <p:cNvPr name="TextBox 11" id="11"/>
          <p:cNvSpPr txBox="true"/>
          <p:nvPr/>
        </p:nvSpPr>
        <p:spPr>
          <a:xfrm rot="0">
            <a:off x="4517380" y="4100830"/>
            <a:ext cx="6138399" cy="204951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Stay</a:t>
            </a:r>
            <a:r>
              <a:rPr lang="en-US" sz="2935">
                <a:solidFill>
                  <a:srgbClr val="FF2929"/>
                </a:solidFill>
                <a:latin typeface="Varela Round"/>
                <a:ea typeface="Varela Round"/>
                <a:cs typeface="Varela Round"/>
                <a:sym typeface="Varela Round"/>
              </a:rPr>
              <a:t>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Stay informed about the latest cybersecurity threats and best practices.</a:t>
            </a:r>
          </a:p>
        </p:txBody>
      </p:sp>
      <p:sp>
        <p:nvSpPr>
          <p:cNvPr name="TextBox 12" id="12"/>
          <p:cNvSpPr txBox="true"/>
          <p:nvPr/>
        </p:nvSpPr>
        <p:spPr>
          <a:xfrm rot="0">
            <a:off x="6978935" y="6736926"/>
            <a:ext cx="7866300" cy="1535169"/>
          </a:xfrm>
          <a:prstGeom prst="rect">
            <a:avLst/>
          </a:prstGeom>
        </p:spPr>
        <p:txBody>
          <a:bodyPr anchor="t" rtlCol="false" tIns="0" lIns="0" bIns="0" rIns="0">
            <a:spAutoFit/>
          </a:bodyPr>
          <a:lstStyle/>
          <a:p>
            <a:pPr algn="l">
              <a:lnSpc>
                <a:spcPts val="4109"/>
              </a:lnSpc>
              <a:spcBef>
                <a:spcPct val="0"/>
              </a:spcBef>
            </a:pPr>
            <a:r>
              <a:rPr lang="en-US" sz="2935">
                <a:solidFill>
                  <a:srgbClr val="FF2929"/>
                </a:solidFill>
                <a:latin typeface="Varela Round"/>
                <a:ea typeface="Varela Round"/>
                <a:cs typeface="Varela Round"/>
                <a:sym typeface="Varela Round"/>
              </a:rPr>
              <a:t>Encourage</a:t>
            </a:r>
            <a:r>
              <a:rPr lang="en-US" sz="2935">
                <a:solidFill>
                  <a:srgbClr val="FF2929"/>
                </a:solidFill>
                <a:latin typeface="Varela Round"/>
                <a:ea typeface="Varela Round"/>
                <a:cs typeface="Varela Round"/>
                <a:sym typeface="Varela Round"/>
              </a:rPr>
              <a:t> Reporting: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Foster a culture of reporting suspicious activities to mitigate risks early.</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332399"/>
            <a:chOff x="0" y="0"/>
            <a:chExt cx="3715458" cy="1667792"/>
          </a:xfrm>
        </p:grpSpPr>
        <p:sp>
          <p:nvSpPr>
            <p:cNvPr name="Freeform 6" id="6"/>
            <p:cNvSpPr/>
            <p:nvPr/>
          </p:nvSpPr>
          <p:spPr>
            <a:xfrm flipH="false" flipV="false" rot="0">
              <a:off x="0" y="0"/>
              <a:ext cx="3715458" cy="1667792"/>
            </a:xfrm>
            <a:custGeom>
              <a:avLst/>
              <a:gdLst/>
              <a:ahLst/>
              <a:cxnLst/>
              <a:rect r="r" b="b" t="t" l="l"/>
              <a:pathLst>
                <a:path h="1667792" w="3715458">
                  <a:moveTo>
                    <a:pt x="54879" y="0"/>
                  </a:moveTo>
                  <a:lnTo>
                    <a:pt x="3660578" y="0"/>
                  </a:lnTo>
                  <a:cubicBezTo>
                    <a:pt x="3675133" y="0"/>
                    <a:pt x="3689092" y="5782"/>
                    <a:pt x="3699384" y="16074"/>
                  </a:cubicBezTo>
                  <a:cubicBezTo>
                    <a:pt x="3709676" y="26366"/>
                    <a:pt x="3715458" y="40325"/>
                    <a:pt x="3715458" y="54879"/>
                  </a:cubicBezTo>
                  <a:lnTo>
                    <a:pt x="3715458" y="1612913"/>
                  </a:lnTo>
                  <a:cubicBezTo>
                    <a:pt x="3715458" y="1643222"/>
                    <a:pt x="3690888" y="1667792"/>
                    <a:pt x="3660578" y="1667792"/>
                  </a:cubicBezTo>
                  <a:lnTo>
                    <a:pt x="54879" y="1667792"/>
                  </a:lnTo>
                  <a:cubicBezTo>
                    <a:pt x="24570" y="1667792"/>
                    <a:pt x="0" y="1643222"/>
                    <a:pt x="0" y="1612913"/>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0589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6721901"/>
            <a:ext cx="12437308" cy="2831079"/>
            <a:chOff x="0" y="0"/>
            <a:chExt cx="3275670" cy="745634"/>
          </a:xfrm>
        </p:grpSpPr>
        <p:sp>
          <p:nvSpPr>
            <p:cNvPr name="Freeform 9" id="9"/>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977396"/>
            <a:ext cx="11886001" cy="2334770"/>
            <a:chOff x="0" y="0"/>
            <a:chExt cx="3130469" cy="614919"/>
          </a:xfrm>
        </p:grpSpPr>
        <p:sp>
          <p:nvSpPr>
            <p:cNvPr name="Freeform 12" id="12"/>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153909" y="3727960"/>
            <a:ext cx="12437308" cy="2831079"/>
            <a:chOff x="0" y="0"/>
            <a:chExt cx="3275670" cy="745634"/>
          </a:xfrm>
        </p:grpSpPr>
        <p:sp>
          <p:nvSpPr>
            <p:cNvPr name="Freeform 15" id="15"/>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6" id="16"/>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429563" y="3976115"/>
            <a:ext cx="11886001" cy="2334770"/>
            <a:chOff x="0" y="0"/>
            <a:chExt cx="3130469" cy="614919"/>
          </a:xfrm>
        </p:grpSpPr>
        <p:sp>
          <p:nvSpPr>
            <p:cNvPr name="Freeform 18" id="18"/>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9" id="19"/>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68487" y="3354228"/>
            <a:ext cx="3770844" cy="3770844"/>
          </a:xfrm>
          <a:custGeom>
            <a:avLst/>
            <a:gdLst/>
            <a:ahLst/>
            <a:cxnLst/>
            <a:rect r="r" b="b" t="t" l="l"/>
            <a:pathLst>
              <a:path h="3770844" w="3770844">
                <a:moveTo>
                  <a:pt x="0" y="0"/>
                </a:moveTo>
                <a:lnTo>
                  <a:pt x="3770844" y="0"/>
                </a:lnTo>
                <a:lnTo>
                  <a:pt x="3770844" y="3770843"/>
                </a:lnTo>
                <a:lnTo>
                  <a:pt x="0" y="3770843"/>
                </a:lnTo>
                <a:lnTo>
                  <a:pt x="0" y="0"/>
                </a:lnTo>
                <a:close/>
              </a:path>
            </a:pathLst>
          </a:custGeom>
          <a:blipFill>
            <a:blip r:embed="rId2"/>
            <a:stretch>
              <a:fillRect l="0" t="0" r="0" b="0"/>
            </a:stretch>
          </a:blipFill>
        </p:spPr>
      </p:sp>
      <p:sp>
        <p:nvSpPr>
          <p:cNvPr name="Freeform 21" id="21"/>
          <p:cNvSpPr/>
          <p:nvPr/>
        </p:nvSpPr>
        <p:spPr>
          <a:xfrm flipH="false" flipV="false" rot="0">
            <a:off x="14261933" y="6310885"/>
            <a:ext cx="3770844" cy="3770844"/>
          </a:xfrm>
          <a:custGeom>
            <a:avLst/>
            <a:gdLst/>
            <a:ahLst/>
            <a:cxnLst/>
            <a:rect r="r" b="b" t="t" l="l"/>
            <a:pathLst>
              <a:path h="3770844" w="3770844">
                <a:moveTo>
                  <a:pt x="0" y="0"/>
                </a:moveTo>
                <a:lnTo>
                  <a:pt x="3770843" y="0"/>
                </a:lnTo>
                <a:lnTo>
                  <a:pt x="3770843" y="3770843"/>
                </a:lnTo>
                <a:lnTo>
                  <a:pt x="0" y="3770843"/>
                </a:lnTo>
                <a:lnTo>
                  <a:pt x="0" y="0"/>
                </a:lnTo>
                <a:close/>
              </a:path>
            </a:pathLst>
          </a:custGeom>
          <a:blipFill>
            <a:blip r:embed="rId3"/>
            <a:stretch>
              <a:fillRect l="0" t="0" r="0" b="0"/>
            </a:stretch>
          </a:blipFill>
        </p:spPr>
      </p:sp>
      <p:sp>
        <p:nvSpPr>
          <p:cNvPr name="TextBox 22" id="22"/>
          <p:cNvSpPr txBox="true"/>
          <p:nvPr/>
        </p:nvSpPr>
        <p:spPr>
          <a:xfrm rot="0">
            <a:off x="2042159" y="1452265"/>
            <a:ext cx="13801564" cy="2008464"/>
          </a:xfrm>
          <a:prstGeom prst="rect">
            <a:avLst/>
          </a:prstGeom>
        </p:spPr>
        <p:txBody>
          <a:bodyPr anchor="t" rtlCol="false" tIns="0" lIns="0" bIns="0" rIns="0">
            <a:spAutoFit/>
          </a:bodyPr>
          <a:lstStyle/>
          <a:p>
            <a:pPr algn="ctr">
              <a:lnSpc>
                <a:spcPts val="14079"/>
              </a:lnSpc>
            </a:pPr>
            <a:r>
              <a:rPr lang="en-US" sz="17599">
                <a:solidFill>
                  <a:srgbClr val="000000"/>
                </a:solidFill>
                <a:latin typeface="Squada One"/>
                <a:ea typeface="Squada One"/>
                <a:cs typeface="Squada One"/>
                <a:sym typeface="Squada One"/>
              </a:rPr>
              <a:t>Vigilance is Key</a:t>
            </a:r>
          </a:p>
        </p:txBody>
      </p:sp>
      <p:sp>
        <p:nvSpPr>
          <p:cNvPr name="TextBox 23" id="23"/>
          <p:cNvSpPr txBox="true"/>
          <p:nvPr/>
        </p:nvSpPr>
        <p:spPr>
          <a:xfrm rot="0">
            <a:off x="4550473" y="7241138"/>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Strong malware prevention practices ensure the safety of your data and maintain trust with customers or stakeholders.</a:t>
            </a:r>
          </a:p>
        </p:txBody>
      </p:sp>
      <p:sp>
        <p:nvSpPr>
          <p:cNvPr name="TextBox 24" id="24"/>
          <p:cNvSpPr txBox="true"/>
          <p:nvPr/>
        </p:nvSpPr>
        <p:spPr>
          <a:xfrm rot="0">
            <a:off x="4550473" y="4195013"/>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Cybersecurity demands continuous effort, but the payoff is protection from costly and damaging cyber attacks.</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User Awareness Training</a:t>
            </a:r>
            <a:r>
              <a:rPr lang="en-US" sz="12000">
                <a:solidFill>
                  <a:srgbClr val="FF3131"/>
                </a:solidFill>
                <a:latin typeface="Squada One"/>
                <a:ea typeface="Squada One"/>
                <a:cs typeface="Squada One"/>
                <a:sym typeface="Squada One"/>
              </a:rPr>
              <a:t> </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054149"/>
            <a:chOff x="0" y="0"/>
            <a:chExt cx="3715458" cy="1594508"/>
          </a:xfrm>
        </p:grpSpPr>
        <p:sp>
          <p:nvSpPr>
            <p:cNvPr name="Freeform 6" id="6"/>
            <p:cNvSpPr/>
            <p:nvPr/>
          </p:nvSpPr>
          <p:spPr>
            <a:xfrm flipH="false" flipV="false" rot="0">
              <a:off x="0" y="0"/>
              <a:ext cx="3715458" cy="1594508"/>
            </a:xfrm>
            <a:custGeom>
              <a:avLst/>
              <a:gdLst/>
              <a:ahLst/>
              <a:cxnLst/>
              <a:rect r="r" b="b" t="t" l="l"/>
              <a:pathLst>
                <a:path h="1594508" w="3715458">
                  <a:moveTo>
                    <a:pt x="54879" y="0"/>
                  </a:moveTo>
                  <a:lnTo>
                    <a:pt x="3660578" y="0"/>
                  </a:lnTo>
                  <a:cubicBezTo>
                    <a:pt x="3675133" y="0"/>
                    <a:pt x="3689092" y="5782"/>
                    <a:pt x="3699384" y="16074"/>
                  </a:cubicBezTo>
                  <a:cubicBezTo>
                    <a:pt x="3709676" y="26366"/>
                    <a:pt x="3715458" y="40325"/>
                    <a:pt x="3715458" y="54879"/>
                  </a:cubicBezTo>
                  <a:lnTo>
                    <a:pt x="3715458" y="1539629"/>
                  </a:lnTo>
                  <a:cubicBezTo>
                    <a:pt x="3715458" y="1554184"/>
                    <a:pt x="3709676" y="1568143"/>
                    <a:pt x="3699384" y="1578435"/>
                  </a:cubicBezTo>
                  <a:cubicBezTo>
                    <a:pt x="3689092" y="1588726"/>
                    <a:pt x="3675133" y="1594508"/>
                    <a:pt x="3660578" y="1594508"/>
                  </a:cubicBezTo>
                  <a:lnTo>
                    <a:pt x="54879" y="1594508"/>
                  </a:lnTo>
                  <a:cubicBezTo>
                    <a:pt x="24570" y="1594508"/>
                    <a:pt x="0" y="1569938"/>
                    <a:pt x="0" y="1539629"/>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5878043"/>
            <a:ext cx="12437308" cy="3380257"/>
            <a:chOff x="0" y="0"/>
            <a:chExt cx="3275670" cy="890274"/>
          </a:xfrm>
        </p:grpSpPr>
        <p:sp>
          <p:nvSpPr>
            <p:cNvPr name="Freeform 9" id="9"/>
            <p:cNvSpPr/>
            <p:nvPr/>
          </p:nvSpPr>
          <p:spPr>
            <a:xfrm flipH="false" flipV="false" rot="0">
              <a:off x="0" y="0"/>
              <a:ext cx="3275670" cy="890273"/>
            </a:xfrm>
            <a:custGeom>
              <a:avLst/>
              <a:gdLst/>
              <a:ahLst/>
              <a:cxnLst/>
              <a:rect r="r" b="b" t="t" l="l"/>
              <a:pathLst>
                <a:path h="890273" w="3275670">
                  <a:moveTo>
                    <a:pt x="62248" y="0"/>
                  </a:moveTo>
                  <a:lnTo>
                    <a:pt x="3213422" y="0"/>
                  </a:lnTo>
                  <a:cubicBezTo>
                    <a:pt x="3229931" y="0"/>
                    <a:pt x="3245764" y="6558"/>
                    <a:pt x="3257438" y="18232"/>
                  </a:cubicBezTo>
                  <a:cubicBezTo>
                    <a:pt x="3269112" y="29906"/>
                    <a:pt x="3275670" y="45738"/>
                    <a:pt x="3275670" y="62248"/>
                  </a:cubicBezTo>
                  <a:lnTo>
                    <a:pt x="3275670" y="828026"/>
                  </a:lnTo>
                  <a:cubicBezTo>
                    <a:pt x="3275670" y="844535"/>
                    <a:pt x="3269112" y="860368"/>
                    <a:pt x="3257438" y="872042"/>
                  </a:cubicBezTo>
                  <a:cubicBezTo>
                    <a:pt x="3245764" y="883715"/>
                    <a:pt x="3229931" y="890273"/>
                    <a:pt x="3213422" y="890273"/>
                  </a:cubicBezTo>
                  <a:lnTo>
                    <a:pt x="62248" y="890273"/>
                  </a:lnTo>
                  <a:cubicBezTo>
                    <a:pt x="45738" y="890273"/>
                    <a:pt x="29906" y="883715"/>
                    <a:pt x="18232" y="872042"/>
                  </a:cubicBezTo>
                  <a:cubicBezTo>
                    <a:pt x="6558" y="860368"/>
                    <a:pt x="0" y="844535"/>
                    <a:pt x="0" y="828026"/>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92837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119241"/>
            <a:ext cx="11886001" cy="2855168"/>
            <a:chOff x="0" y="0"/>
            <a:chExt cx="3130469" cy="751978"/>
          </a:xfrm>
        </p:grpSpPr>
        <p:sp>
          <p:nvSpPr>
            <p:cNvPr name="Freeform 12" id="12"/>
            <p:cNvSpPr/>
            <p:nvPr/>
          </p:nvSpPr>
          <p:spPr>
            <a:xfrm flipH="false" flipV="false" rot="0">
              <a:off x="0" y="0"/>
              <a:ext cx="3130469" cy="751978"/>
            </a:xfrm>
            <a:custGeom>
              <a:avLst/>
              <a:gdLst/>
              <a:ahLst/>
              <a:cxnLst/>
              <a:rect r="r" b="b" t="t" l="l"/>
              <a:pathLst>
                <a:path h="751978" w="3130469">
                  <a:moveTo>
                    <a:pt x="65135" y="0"/>
                  </a:moveTo>
                  <a:lnTo>
                    <a:pt x="3065335" y="0"/>
                  </a:lnTo>
                  <a:cubicBezTo>
                    <a:pt x="3101308" y="0"/>
                    <a:pt x="3130469" y="29162"/>
                    <a:pt x="3130469" y="65135"/>
                  </a:cubicBezTo>
                  <a:lnTo>
                    <a:pt x="3130469" y="686844"/>
                  </a:lnTo>
                  <a:cubicBezTo>
                    <a:pt x="3130469" y="722816"/>
                    <a:pt x="3101308" y="751978"/>
                    <a:pt x="3065335" y="751978"/>
                  </a:cubicBezTo>
                  <a:lnTo>
                    <a:pt x="65135" y="751978"/>
                  </a:lnTo>
                  <a:cubicBezTo>
                    <a:pt x="29162" y="751978"/>
                    <a:pt x="0" y="722816"/>
                    <a:pt x="0" y="68684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79007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215558" y="3765180"/>
            <a:ext cx="2004071" cy="2004071"/>
          </a:xfrm>
          <a:custGeom>
            <a:avLst/>
            <a:gdLst/>
            <a:ahLst/>
            <a:cxnLst/>
            <a:rect r="r" b="b" t="t" l="l"/>
            <a:pathLst>
              <a:path h="2004071" w="2004071">
                <a:moveTo>
                  <a:pt x="0" y="0"/>
                </a:moveTo>
                <a:lnTo>
                  <a:pt x="2004071" y="0"/>
                </a:lnTo>
                <a:lnTo>
                  <a:pt x="2004071" y="2004071"/>
                </a:lnTo>
                <a:lnTo>
                  <a:pt x="0" y="2004071"/>
                </a:lnTo>
                <a:lnTo>
                  <a:pt x="0" y="0"/>
                </a:lnTo>
                <a:close/>
              </a:path>
            </a:pathLst>
          </a:custGeom>
          <a:blipFill>
            <a:blip r:embed="rId2"/>
            <a:stretch>
              <a:fillRect l="0" t="0" r="0" b="0"/>
            </a:stretch>
          </a:blipFill>
        </p:spPr>
      </p:sp>
      <p:sp>
        <p:nvSpPr>
          <p:cNvPr name="TextBox 15" id="15"/>
          <p:cNvSpPr txBox="true"/>
          <p:nvPr/>
        </p:nvSpPr>
        <p:spPr>
          <a:xfrm rot="0">
            <a:off x="1369097" y="138966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User Awareness Training </a:t>
            </a:r>
          </a:p>
        </p:txBody>
      </p:sp>
      <p:sp>
        <p:nvSpPr>
          <p:cNvPr name="TextBox 16" id="16"/>
          <p:cNvSpPr txBox="true"/>
          <p:nvPr/>
        </p:nvSpPr>
        <p:spPr>
          <a:xfrm rot="0">
            <a:off x="4253366" y="3870994"/>
            <a:ext cx="7690874"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Cybersecurity is no longer a niche concern for IT professionals alone; it affects everyone. </a:t>
            </a:r>
          </a:p>
        </p:txBody>
      </p:sp>
      <p:sp>
        <p:nvSpPr>
          <p:cNvPr name="TextBox 17" id="17"/>
          <p:cNvSpPr txBox="true"/>
          <p:nvPr/>
        </p:nvSpPr>
        <p:spPr>
          <a:xfrm rot="0">
            <a:off x="3864923" y="6530581"/>
            <a:ext cx="11082560"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The Goal of this User Awareness Training is to empower Users with the knowledge to recognize and respond to cybersecurity threats.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79498" y="4759325"/>
            <a:ext cx="3663827" cy="3476626"/>
            <a:chOff x="0" y="0"/>
            <a:chExt cx="964959" cy="915655"/>
          </a:xfrm>
        </p:grpSpPr>
        <p:sp>
          <p:nvSpPr>
            <p:cNvPr name="Freeform 6" id="6"/>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2123122"/>
            <a:ext cx="16230600" cy="10003898"/>
            <a:chOff x="0" y="0"/>
            <a:chExt cx="4274726" cy="2634771"/>
          </a:xfrm>
        </p:grpSpPr>
        <p:sp>
          <p:nvSpPr>
            <p:cNvPr name="Freeform 9" id="9"/>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10" id="10"/>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874686" y="4114983"/>
            <a:ext cx="14538627" cy="5143317"/>
            <a:chOff x="0" y="0"/>
            <a:chExt cx="3829103" cy="1354619"/>
          </a:xfrm>
        </p:grpSpPr>
        <p:sp>
          <p:nvSpPr>
            <p:cNvPr name="Freeform 12" id="12"/>
            <p:cNvSpPr/>
            <p:nvPr/>
          </p:nvSpPr>
          <p:spPr>
            <a:xfrm flipH="false" flipV="false" rot="0">
              <a:off x="0" y="0"/>
              <a:ext cx="3829103" cy="1354619"/>
            </a:xfrm>
            <a:custGeom>
              <a:avLst/>
              <a:gdLst/>
              <a:ahLst/>
              <a:cxnLst/>
              <a:rect r="r" b="b" t="t" l="l"/>
              <a:pathLst>
                <a:path h="1354619" w="3829103">
                  <a:moveTo>
                    <a:pt x="53251" y="0"/>
                  </a:moveTo>
                  <a:lnTo>
                    <a:pt x="3775853" y="0"/>
                  </a:lnTo>
                  <a:cubicBezTo>
                    <a:pt x="3789976" y="0"/>
                    <a:pt x="3803520" y="5610"/>
                    <a:pt x="3813507" y="15597"/>
                  </a:cubicBezTo>
                  <a:cubicBezTo>
                    <a:pt x="3823493" y="25583"/>
                    <a:pt x="3829103" y="39128"/>
                    <a:pt x="3829103" y="53251"/>
                  </a:cubicBezTo>
                  <a:lnTo>
                    <a:pt x="3829103" y="1301368"/>
                  </a:lnTo>
                  <a:cubicBezTo>
                    <a:pt x="3829103" y="1315491"/>
                    <a:pt x="3823493" y="1329035"/>
                    <a:pt x="3813507" y="1339022"/>
                  </a:cubicBezTo>
                  <a:cubicBezTo>
                    <a:pt x="3803520" y="1349008"/>
                    <a:pt x="3789976" y="1354619"/>
                    <a:pt x="3775853" y="1354619"/>
                  </a:cubicBezTo>
                  <a:lnTo>
                    <a:pt x="53251" y="1354619"/>
                  </a:lnTo>
                  <a:cubicBezTo>
                    <a:pt x="39128" y="1354619"/>
                    <a:pt x="25583" y="1349008"/>
                    <a:pt x="15597" y="1339022"/>
                  </a:cubicBezTo>
                  <a:cubicBezTo>
                    <a:pt x="5610" y="1329035"/>
                    <a:pt x="0" y="1315491"/>
                    <a:pt x="0" y="1301368"/>
                  </a:cubicBezTo>
                  <a:lnTo>
                    <a:pt x="0" y="53251"/>
                  </a:lnTo>
                  <a:cubicBezTo>
                    <a:pt x="0" y="39128"/>
                    <a:pt x="5610" y="25583"/>
                    <a:pt x="15597" y="15597"/>
                  </a:cubicBezTo>
                  <a:cubicBezTo>
                    <a:pt x="25583" y="5610"/>
                    <a:pt x="39128" y="0"/>
                    <a:pt x="53251"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38100"/>
              <a:ext cx="3829103" cy="13927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318121" y="3797610"/>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2"/>
            <a:stretch>
              <a:fillRect l="0" t="0" r="0" b="0"/>
            </a:stretch>
          </a:blipFill>
        </p:spPr>
      </p:sp>
      <p:sp>
        <p:nvSpPr>
          <p:cNvPr name="TextBox 15" id="15"/>
          <p:cNvSpPr txBox="true"/>
          <p:nvPr/>
        </p:nvSpPr>
        <p:spPr>
          <a:xfrm rot="0">
            <a:off x="1784329" y="147825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What is Cybersecurity?</a:t>
            </a:r>
          </a:p>
        </p:txBody>
      </p:sp>
      <p:sp>
        <p:nvSpPr>
          <p:cNvPr name="TextBox 16" id="16"/>
          <p:cNvSpPr txBox="true"/>
          <p:nvPr/>
        </p:nvSpPr>
        <p:spPr>
          <a:xfrm rot="0">
            <a:off x="2721679" y="5790420"/>
            <a:ext cx="9200141"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refers to the technologies, processes, and practices that are designed to protect data from attack, damage, or unauthorized access.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371025"/>
            <a:chOff x="0" y="0"/>
            <a:chExt cx="3715458" cy="1414591"/>
          </a:xfrm>
        </p:grpSpPr>
        <p:sp>
          <p:nvSpPr>
            <p:cNvPr name="Freeform 6" id="6"/>
            <p:cNvSpPr/>
            <p:nvPr/>
          </p:nvSpPr>
          <p:spPr>
            <a:xfrm flipH="false" flipV="false" rot="0">
              <a:off x="0" y="0"/>
              <a:ext cx="3715458" cy="1414591"/>
            </a:xfrm>
            <a:custGeom>
              <a:avLst/>
              <a:gdLst/>
              <a:ahLst/>
              <a:cxnLst/>
              <a:rect r="r" b="b" t="t" l="l"/>
              <a:pathLst>
                <a:path h="1414591" w="3715458">
                  <a:moveTo>
                    <a:pt x="54879" y="0"/>
                  </a:moveTo>
                  <a:lnTo>
                    <a:pt x="3660578" y="0"/>
                  </a:lnTo>
                  <a:cubicBezTo>
                    <a:pt x="3675133" y="0"/>
                    <a:pt x="3689092" y="5782"/>
                    <a:pt x="3699384" y="16074"/>
                  </a:cubicBezTo>
                  <a:cubicBezTo>
                    <a:pt x="3709676" y="26366"/>
                    <a:pt x="3715458" y="40325"/>
                    <a:pt x="3715458" y="54879"/>
                  </a:cubicBezTo>
                  <a:lnTo>
                    <a:pt x="3715458" y="1359711"/>
                  </a:lnTo>
                  <a:cubicBezTo>
                    <a:pt x="3715458" y="1390021"/>
                    <a:pt x="3690888" y="1414591"/>
                    <a:pt x="3660578" y="1414591"/>
                  </a:cubicBezTo>
                  <a:lnTo>
                    <a:pt x="54879" y="1414591"/>
                  </a:lnTo>
                  <a:cubicBezTo>
                    <a:pt x="24570" y="1414591"/>
                    <a:pt x="0" y="1390021"/>
                    <a:pt x="0" y="135971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5269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463202" y="4409698"/>
            <a:ext cx="4574688" cy="1129967"/>
            <a:chOff x="0" y="0"/>
            <a:chExt cx="1204856" cy="297605"/>
          </a:xfrm>
        </p:grpSpPr>
        <p:sp>
          <p:nvSpPr>
            <p:cNvPr name="Freeform 9" id="9"/>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0" id="10"/>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4481261"/>
            <a:ext cx="4574688" cy="986843"/>
            <a:chOff x="0" y="0"/>
            <a:chExt cx="1204856" cy="259909"/>
          </a:xfrm>
        </p:grpSpPr>
        <p:sp>
          <p:nvSpPr>
            <p:cNvPr name="Freeform 12" id="12"/>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3" id="13"/>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138764" y="4409698"/>
            <a:ext cx="4574688" cy="1129967"/>
            <a:chOff x="0" y="0"/>
            <a:chExt cx="1204856" cy="297605"/>
          </a:xfrm>
        </p:grpSpPr>
        <p:sp>
          <p:nvSpPr>
            <p:cNvPr name="Freeform 15" id="15"/>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6" id="16"/>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138764" y="4481261"/>
            <a:ext cx="4574688" cy="986843"/>
            <a:chOff x="0" y="0"/>
            <a:chExt cx="1204856" cy="259909"/>
          </a:xfrm>
        </p:grpSpPr>
        <p:sp>
          <p:nvSpPr>
            <p:cNvPr name="Freeform 18" id="18"/>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9" id="19"/>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5750547" y="6500514"/>
            <a:ext cx="6570481" cy="1129967"/>
            <a:chOff x="0" y="0"/>
            <a:chExt cx="1730497" cy="297605"/>
          </a:xfrm>
        </p:grpSpPr>
        <p:sp>
          <p:nvSpPr>
            <p:cNvPr name="Freeform 21" id="21"/>
            <p:cNvSpPr/>
            <p:nvPr/>
          </p:nvSpPr>
          <p:spPr>
            <a:xfrm flipH="false" flipV="false" rot="0">
              <a:off x="0" y="0"/>
              <a:ext cx="1730497" cy="297605"/>
            </a:xfrm>
            <a:custGeom>
              <a:avLst/>
              <a:gdLst/>
              <a:ahLst/>
              <a:cxnLst/>
              <a:rect r="r" b="b" t="t" l="l"/>
              <a:pathLst>
                <a:path h="297605" w="1730497">
                  <a:moveTo>
                    <a:pt x="117829" y="0"/>
                  </a:moveTo>
                  <a:lnTo>
                    <a:pt x="1612668" y="0"/>
                  </a:lnTo>
                  <a:cubicBezTo>
                    <a:pt x="1643918" y="0"/>
                    <a:pt x="1673889" y="12414"/>
                    <a:pt x="1695986" y="34511"/>
                  </a:cubicBezTo>
                  <a:cubicBezTo>
                    <a:pt x="1718083" y="56608"/>
                    <a:pt x="1730497" y="86579"/>
                    <a:pt x="1730497" y="117829"/>
                  </a:cubicBezTo>
                  <a:lnTo>
                    <a:pt x="1730497" y="179776"/>
                  </a:lnTo>
                  <a:cubicBezTo>
                    <a:pt x="1730497" y="244851"/>
                    <a:pt x="1677743" y="297605"/>
                    <a:pt x="1612668" y="297605"/>
                  </a:cubicBezTo>
                  <a:lnTo>
                    <a:pt x="117829" y="297605"/>
                  </a:lnTo>
                  <a:cubicBezTo>
                    <a:pt x="52754" y="297605"/>
                    <a:pt x="0" y="244851"/>
                    <a:pt x="0" y="179776"/>
                  </a:cubicBezTo>
                  <a:lnTo>
                    <a:pt x="0" y="117829"/>
                  </a:lnTo>
                  <a:cubicBezTo>
                    <a:pt x="0" y="52754"/>
                    <a:pt x="52754" y="0"/>
                    <a:pt x="117829" y="0"/>
                  </a:cubicBezTo>
                  <a:close/>
                </a:path>
              </a:pathLst>
            </a:custGeom>
            <a:solidFill>
              <a:srgbClr val="FFC61A"/>
            </a:solidFill>
          </p:spPr>
        </p:sp>
        <p:sp>
          <p:nvSpPr>
            <p:cNvPr name="TextBox 22" id="22"/>
            <p:cNvSpPr txBox="true"/>
            <p:nvPr/>
          </p:nvSpPr>
          <p:spPr>
            <a:xfrm>
              <a:off x="0" y="-38100"/>
              <a:ext cx="1730497" cy="33570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750547" y="6572076"/>
            <a:ext cx="6570481" cy="986843"/>
            <a:chOff x="0" y="0"/>
            <a:chExt cx="1730497" cy="259909"/>
          </a:xfrm>
        </p:grpSpPr>
        <p:sp>
          <p:nvSpPr>
            <p:cNvPr name="Freeform 24" id="24"/>
            <p:cNvSpPr/>
            <p:nvPr/>
          </p:nvSpPr>
          <p:spPr>
            <a:xfrm flipH="false" flipV="false" rot="0">
              <a:off x="0" y="0"/>
              <a:ext cx="1730497" cy="259909"/>
            </a:xfrm>
            <a:custGeom>
              <a:avLst/>
              <a:gdLst/>
              <a:ahLst/>
              <a:cxnLst/>
              <a:rect r="r" b="b" t="t" l="l"/>
              <a:pathLst>
                <a:path h="259909" w="1730497">
                  <a:moveTo>
                    <a:pt x="117829" y="0"/>
                  </a:moveTo>
                  <a:lnTo>
                    <a:pt x="1612668" y="0"/>
                  </a:lnTo>
                  <a:cubicBezTo>
                    <a:pt x="1643918" y="0"/>
                    <a:pt x="1673889" y="12414"/>
                    <a:pt x="1695986" y="34511"/>
                  </a:cubicBezTo>
                  <a:cubicBezTo>
                    <a:pt x="1718083" y="56608"/>
                    <a:pt x="1730497" y="86579"/>
                    <a:pt x="1730497" y="117829"/>
                  </a:cubicBezTo>
                  <a:lnTo>
                    <a:pt x="1730497" y="142080"/>
                  </a:lnTo>
                  <a:cubicBezTo>
                    <a:pt x="1730497" y="207155"/>
                    <a:pt x="1677743" y="259909"/>
                    <a:pt x="1612668" y="259909"/>
                  </a:cubicBezTo>
                  <a:lnTo>
                    <a:pt x="117829" y="259909"/>
                  </a:lnTo>
                  <a:cubicBezTo>
                    <a:pt x="52754" y="259909"/>
                    <a:pt x="0" y="207155"/>
                    <a:pt x="0" y="142080"/>
                  </a:cubicBezTo>
                  <a:lnTo>
                    <a:pt x="0" y="117829"/>
                  </a:lnTo>
                  <a:cubicBezTo>
                    <a:pt x="0" y="52754"/>
                    <a:pt x="52754" y="0"/>
                    <a:pt x="117829" y="0"/>
                  </a:cubicBezTo>
                  <a:close/>
                </a:path>
              </a:pathLst>
            </a:custGeom>
            <a:solidFill>
              <a:srgbClr val="FFFFFF"/>
            </a:solidFill>
          </p:spPr>
        </p:sp>
        <p:sp>
          <p:nvSpPr>
            <p:cNvPr name="TextBox 25" id="25"/>
            <p:cNvSpPr txBox="true"/>
            <p:nvPr/>
          </p:nvSpPr>
          <p:spPr>
            <a:xfrm>
              <a:off x="0" y="-38100"/>
              <a:ext cx="1730497" cy="298009"/>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7052260" y="4689566"/>
            <a:ext cx="1324050" cy="1324050"/>
          </a:xfrm>
          <a:custGeom>
            <a:avLst/>
            <a:gdLst/>
            <a:ahLst/>
            <a:cxnLst/>
            <a:rect r="r" b="b" t="t" l="l"/>
            <a:pathLst>
              <a:path h="1324050" w="1324050">
                <a:moveTo>
                  <a:pt x="0" y="0"/>
                </a:moveTo>
                <a:lnTo>
                  <a:pt x="1324050" y="0"/>
                </a:lnTo>
                <a:lnTo>
                  <a:pt x="1324050" y="1324050"/>
                </a:lnTo>
                <a:lnTo>
                  <a:pt x="0" y="1324050"/>
                </a:lnTo>
                <a:lnTo>
                  <a:pt x="0" y="0"/>
                </a:lnTo>
                <a:close/>
              </a:path>
            </a:pathLst>
          </a:custGeom>
          <a:blipFill>
            <a:blip r:embed="rId2"/>
            <a:stretch>
              <a:fillRect l="0" t="0" r="0" b="0"/>
            </a:stretch>
          </a:blipFill>
        </p:spPr>
      </p:sp>
      <p:sp>
        <p:nvSpPr>
          <p:cNvPr name="Freeform 27" id="27"/>
          <p:cNvSpPr/>
          <p:nvPr/>
        </p:nvSpPr>
        <p:spPr>
          <a:xfrm flipH="false" flipV="false" rot="0">
            <a:off x="13902133" y="4622761"/>
            <a:ext cx="1274073" cy="1274073"/>
          </a:xfrm>
          <a:custGeom>
            <a:avLst/>
            <a:gdLst/>
            <a:ahLst/>
            <a:cxnLst/>
            <a:rect r="r" b="b" t="t" l="l"/>
            <a:pathLst>
              <a:path h="1274073" w="1274073">
                <a:moveTo>
                  <a:pt x="0" y="0"/>
                </a:moveTo>
                <a:lnTo>
                  <a:pt x="1274072" y="0"/>
                </a:lnTo>
                <a:lnTo>
                  <a:pt x="1274072" y="1274073"/>
                </a:lnTo>
                <a:lnTo>
                  <a:pt x="0" y="1274073"/>
                </a:lnTo>
                <a:lnTo>
                  <a:pt x="0" y="0"/>
                </a:lnTo>
                <a:close/>
              </a:path>
            </a:pathLst>
          </a:custGeom>
          <a:blipFill>
            <a:blip r:embed="rId3"/>
            <a:stretch>
              <a:fillRect l="0" t="0" r="0" b="0"/>
            </a:stretch>
          </a:blipFill>
        </p:spPr>
      </p:sp>
      <p:sp>
        <p:nvSpPr>
          <p:cNvPr name="Freeform 28" id="28"/>
          <p:cNvSpPr/>
          <p:nvPr/>
        </p:nvSpPr>
        <p:spPr>
          <a:xfrm flipH="false" flipV="false" rot="0">
            <a:off x="11559659" y="6692470"/>
            <a:ext cx="1732899" cy="1732899"/>
          </a:xfrm>
          <a:custGeom>
            <a:avLst/>
            <a:gdLst/>
            <a:ahLst/>
            <a:cxnLst/>
            <a:rect r="r" b="b" t="t" l="l"/>
            <a:pathLst>
              <a:path h="1732899" w="1732899">
                <a:moveTo>
                  <a:pt x="0" y="0"/>
                </a:moveTo>
                <a:lnTo>
                  <a:pt x="1732898" y="0"/>
                </a:lnTo>
                <a:lnTo>
                  <a:pt x="1732898" y="1732898"/>
                </a:lnTo>
                <a:lnTo>
                  <a:pt x="0" y="1732898"/>
                </a:lnTo>
                <a:lnTo>
                  <a:pt x="0" y="0"/>
                </a:lnTo>
                <a:close/>
              </a:path>
            </a:pathLst>
          </a:custGeom>
          <a:blipFill>
            <a:blip r:embed="rId4"/>
            <a:stretch>
              <a:fillRect l="0" t="0" r="0" b="0"/>
            </a:stretch>
          </a:blipFill>
        </p:spPr>
      </p:sp>
      <p:sp>
        <p:nvSpPr>
          <p:cNvPr name="TextBox 29" id="29"/>
          <p:cNvSpPr txBox="true"/>
          <p:nvPr/>
        </p:nvSpPr>
        <p:spPr>
          <a:xfrm rot="0">
            <a:off x="1408054" y="1639105"/>
            <a:ext cx="15695887" cy="1106805"/>
          </a:xfrm>
          <a:prstGeom prst="rect">
            <a:avLst/>
          </a:prstGeom>
        </p:spPr>
        <p:txBody>
          <a:bodyPr anchor="t" rtlCol="false" tIns="0" lIns="0" bIns="0" rIns="0">
            <a:spAutoFit/>
          </a:bodyPr>
          <a:lstStyle/>
          <a:p>
            <a:pPr algn="l">
              <a:lnSpc>
                <a:spcPts val="7680"/>
              </a:lnSpc>
            </a:pPr>
            <a:r>
              <a:rPr lang="en-US" sz="9600">
                <a:solidFill>
                  <a:srgbClr val="FFFFFF"/>
                </a:solidFill>
                <a:latin typeface="Squada One"/>
                <a:ea typeface="Squada One"/>
                <a:cs typeface="Squada One"/>
                <a:sym typeface="Squada One"/>
              </a:rPr>
              <a:t>Recognizing Cybersecurity Threats</a:t>
            </a:r>
          </a:p>
        </p:txBody>
      </p:sp>
      <p:sp>
        <p:nvSpPr>
          <p:cNvPr name="TextBox 30" id="30"/>
          <p:cNvSpPr txBox="true"/>
          <p:nvPr/>
        </p:nvSpPr>
        <p:spPr>
          <a:xfrm rot="0">
            <a:off x="4365582"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Phishing</a:t>
            </a:r>
          </a:p>
        </p:txBody>
      </p:sp>
      <p:sp>
        <p:nvSpPr>
          <p:cNvPr name="TextBox 31" id="31"/>
          <p:cNvSpPr txBox="true"/>
          <p:nvPr/>
        </p:nvSpPr>
        <p:spPr>
          <a:xfrm rot="0">
            <a:off x="11124213"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Malware</a:t>
            </a:r>
          </a:p>
        </p:txBody>
      </p:sp>
      <p:sp>
        <p:nvSpPr>
          <p:cNvPr name="TextBox 32" id="32"/>
          <p:cNvSpPr txBox="true"/>
          <p:nvPr/>
        </p:nvSpPr>
        <p:spPr>
          <a:xfrm rot="0">
            <a:off x="6074020" y="6694657"/>
            <a:ext cx="613995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Social Engineering</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089865" y="2591107"/>
            <a:ext cx="3018778" cy="3018778"/>
          </a:xfrm>
          <a:custGeom>
            <a:avLst/>
            <a:gdLst/>
            <a:ahLst/>
            <a:cxnLst/>
            <a:rect r="r" b="b" t="t" l="l"/>
            <a:pathLst>
              <a:path h="3018778" w="3018778">
                <a:moveTo>
                  <a:pt x="0" y="0"/>
                </a:moveTo>
                <a:lnTo>
                  <a:pt x="3018778" y="0"/>
                </a:lnTo>
                <a:lnTo>
                  <a:pt x="3018778" y="3018778"/>
                </a:lnTo>
                <a:lnTo>
                  <a:pt x="0" y="3018778"/>
                </a:lnTo>
                <a:lnTo>
                  <a:pt x="0" y="0"/>
                </a:lnTo>
                <a:close/>
              </a:path>
            </a:pathLst>
          </a:custGeom>
          <a:blipFill>
            <a:blip r:embed="rId2"/>
            <a:stretch>
              <a:fillRect l="0" t="0" r="0" b="0"/>
            </a:stretch>
          </a:blipFill>
        </p:spPr>
      </p:sp>
      <p:grpSp>
        <p:nvGrpSpPr>
          <p:cNvPr name="Group 9" id="9"/>
          <p:cNvGrpSpPr/>
          <p:nvPr/>
        </p:nvGrpSpPr>
        <p:grpSpPr>
          <a:xfrm rot="0">
            <a:off x="2384590" y="7747162"/>
            <a:ext cx="4021198" cy="1216961"/>
            <a:chOff x="0" y="0"/>
            <a:chExt cx="1059081" cy="320517"/>
          </a:xfrm>
        </p:grpSpPr>
        <p:sp>
          <p:nvSpPr>
            <p:cNvPr name="Freeform 10" id="10"/>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1" id="11"/>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02492" y="7810208"/>
            <a:ext cx="3385351" cy="1090869"/>
            <a:chOff x="0" y="0"/>
            <a:chExt cx="891615" cy="287307"/>
          </a:xfrm>
        </p:grpSpPr>
        <p:sp>
          <p:nvSpPr>
            <p:cNvPr name="Freeform 13" id="13"/>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14" id="14"/>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133401" y="7747162"/>
            <a:ext cx="4021198" cy="1216961"/>
            <a:chOff x="0" y="0"/>
            <a:chExt cx="1059081" cy="320517"/>
          </a:xfrm>
        </p:grpSpPr>
        <p:sp>
          <p:nvSpPr>
            <p:cNvPr name="Freeform 16" id="16"/>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7" id="17"/>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878499" y="7810208"/>
            <a:ext cx="4021198" cy="1216961"/>
            <a:chOff x="0" y="0"/>
            <a:chExt cx="1059081" cy="320517"/>
          </a:xfrm>
        </p:grpSpPr>
        <p:sp>
          <p:nvSpPr>
            <p:cNvPr name="Freeform 19" id="19"/>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20" id="20"/>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449468" y="7810208"/>
            <a:ext cx="3385351" cy="1090869"/>
            <a:chOff x="0" y="0"/>
            <a:chExt cx="891615" cy="287307"/>
          </a:xfrm>
        </p:grpSpPr>
        <p:sp>
          <p:nvSpPr>
            <p:cNvPr name="Freeform 22" id="22"/>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3" id="23"/>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2202349" y="7873254"/>
            <a:ext cx="3385351" cy="1090869"/>
            <a:chOff x="0" y="0"/>
            <a:chExt cx="891615" cy="287307"/>
          </a:xfrm>
        </p:grpSpPr>
        <p:sp>
          <p:nvSpPr>
            <p:cNvPr name="Freeform 25" id="25"/>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6" id="26"/>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5276412" y="8215738"/>
            <a:ext cx="1622864" cy="1622864"/>
          </a:xfrm>
          <a:custGeom>
            <a:avLst/>
            <a:gdLst/>
            <a:ahLst/>
            <a:cxnLst/>
            <a:rect r="r" b="b" t="t" l="l"/>
            <a:pathLst>
              <a:path h="1622864" w="1622864">
                <a:moveTo>
                  <a:pt x="0" y="0"/>
                </a:moveTo>
                <a:lnTo>
                  <a:pt x="1622863" y="0"/>
                </a:lnTo>
                <a:lnTo>
                  <a:pt x="1622863" y="1622863"/>
                </a:lnTo>
                <a:lnTo>
                  <a:pt x="0" y="1622863"/>
                </a:lnTo>
                <a:lnTo>
                  <a:pt x="0" y="0"/>
                </a:lnTo>
                <a:close/>
              </a:path>
            </a:pathLst>
          </a:custGeom>
          <a:blipFill>
            <a:blip r:embed="rId3"/>
            <a:stretch>
              <a:fillRect l="0" t="0" r="0" b="0"/>
            </a:stretch>
          </a:blipFill>
        </p:spPr>
      </p:sp>
      <p:sp>
        <p:nvSpPr>
          <p:cNvPr name="Freeform 28" id="28"/>
          <p:cNvSpPr/>
          <p:nvPr/>
        </p:nvSpPr>
        <p:spPr>
          <a:xfrm flipH="false" flipV="false" rot="0">
            <a:off x="9333703" y="7973009"/>
            <a:ext cx="2108321" cy="2108321"/>
          </a:xfrm>
          <a:custGeom>
            <a:avLst/>
            <a:gdLst/>
            <a:ahLst/>
            <a:cxnLst/>
            <a:rect r="r" b="b" t="t" l="l"/>
            <a:pathLst>
              <a:path h="2108321" w="2108321">
                <a:moveTo>
                  <a:pt x="0" y="0"/>
                </a:moveTo>
                <a:lnTo>
                  <a:pt x="2108321" y="0"/>
                </a:lnTo>
                <a:lnTo>
                  <a:pt x="2108321" y="2108321"/>
                </a:lnTo>
                <a:lnTo>
                  <a:pt x="0" y="2108321"/>
                </a:lnTo>
                <a:lnTo>
                  <a:pt x="0" y="0"/>
                </a:lnTo>
                <a:close/>
              </a:path>
            </a:pathLst>
          </a:custGeom>
          <a:blipFill>
            <a:blip r:embed="rId4"/>
            <a:stretch>
              <a:fillRect l="0" t="0" r="0" b="0"/>
            </a:stretch>
          </a:blipFill>
        </p:spPr>
      </p:sp>
      <p:sp>
        <p:nvSpPr>
          <p:cNvPr name="Freeform 29" id="29"/>
          <p:cNvSpPr/>
          <p:nvPr/>
        </p:nvSpPr>
        <p:spPr>
          <a:xfrm flipH="false" flipV="false" rot="0">
            <a:off x="14690049" y="7973009"/>
            <a:ext cx="2040012" cy="2040012"/>
          </a:xfrm>
          <a:custGeom>
            <a:avLst/>
            <a:gdLst/>
            <a:ahLst/>
            <a:cxnLst/>
            <a:rect r="r" b="b" t="t" l="l"/>
            <a:pathLst>
              <a:path h="2040012" w="2040012">
                <a:moveTo>
                  <a:pt x="0" y="0"/>
                </a:moveTo>
                <a:lnTo>
                  <a:pt x="2040013" y="0"/>
                </a:lnTo>
                <a:lnTo>
                  <a:pt x="2040013" y="2040012"/>
                </a:lnTo>
                <a:lnTo>
                  <a:pt x="0" y="2040012"/>
                </a:lnTo>
                <a:lnTo>
                  <a:pt x="0" y="0"/>
                </a:lnTo>
                <a:close/>
              </a:path>
            </a:pathLst>
          </a:custGeom>
          <a:blipFill>
            <a:blip r:embed="rId5"/>
            <a:stretch>
              <a:fillRect l="0" t="0" r="0" b="0"/>
            </a:stretch>
          </a:blipFill>
        </p:spPr>
      </p:sp>
      <p:sp>
        <p:nvSpPr>
          <p:cNvPr name="TextBox 30" id="30"/>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Phishing</a:t>
            </a:r>
          </a:p>
        </p:txBody>
      </p:sp>
      <p:sp>
        <p:nvSpPr>
          <p:cNvPr name="TextBox 31" id="31"/>
          <p:cNvSpPr txBox="true"/>
          <p:nvPr/>
        </p:nvSpPr>
        <p:spPr>
          <a:xfrm rot="0">
            <a:off x="2702492" y="3745236"/>
            <a:ext cx="10374515" cy="1398264"/>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Phishing is one of the most prevalent forms of cyberattacks, and it typically involves emails, text messages, or phone calls designed to trick you into revealing sensitive information. </a:t>
            </a:r>
          </a:p>
        </p:txBody>
      </p:sp>
      <p:sp>
        <p:nvSpPr>
          <p:cNvPr name="TextBox 32" id="32"/>
          <p:cNvSpPr txBox="true"/>
          <p:nvPr/>
        </p:nvSpPr>
        <p:spPr>
          <a:xfrm rot="0">
            <a:off x="2175644" y="5800385"/>
            <a:ext cx="14107129" cy="1094740"/>
          </a:xfrm>
          <a:prstGeom prst="rect">
            <a:avLst/>
          </a:prstGeom>
        </p:spPr>
        <p:txBody>
          <a:bodyPr anchor="t" rtlCol="false" tIns="0" lIns="0" bIns="0" rIns="0">
            <a:spAutoFit/>
          </a:bodyPr>
          <a:lstStyle/>
          <a:p>
            <a:pPr algn="ctr">
              <a:lnSpc>
                <a:spcPts val="8959"/>
              </a:lnSpc>
              <a:spcBef>
                <a:spcPct val="0"/>
              </a:spcBef>
            </a:pPr>
            <a:r>
              <a:rPr lang="en-US" sz="6399">
                <a:solidFill>
                  <a:srgbClr val="FF3131"/>
                </a:solidFill>
                <a:latin typeface="Varela Round"/>
                <a:ea typeface="Varela Round"/>
                <a:cs typeface="Varela Round"/>
                <a:sym typeface="Varela Round"/>
              </a:rPr>
              <a:t>How to Identify a Phishing Email?</a:t>
            </a:r>
          </a:p>
        </p:txBody>
      </p:sp>
      <p:sp>
        <p:nvSpPr>
          <p:cNvPr name="TextBox 33" id="33"/>
          <p:cNvSpPr txBox="true"/>
          <p:nvPr/>
        </p:nvSpPr>
        <p:spPr>
          <a:xfrm rot="0">
            <a:off x="3151304"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Urgency</a:t>
            </a:r>
          </a:p>
        </p:txBody>
      </p:sp>
      <p:sp>
        <p:nvSpPr>
          <p:cNvPr name="TextBox 34" id="34"/>
          <p:cNvSpPr txBox="true"/>
          <p:nvPr/>
        </p:nvSpPr>
        <p:spPr>
          <a:xfrm rot="0">
            <a:off x="7900136"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URLs</a:t>
            </a:r>
          </a:p>
        </p:txBody>
      </p:sp>
      <p:sp>
        <p:nvSpPr>
          <p:cNvPr name="TextBox 35" id="35"/>
          <p:cNvSpPr txBox="true"/>
          <p:nvPr/>
        </p:nvSpPr>
        <p:spPr>
          <a:xfrm rot="0">
            <a:off x="12263734" y="8047013"/>
            <a:ext cx="3250729" cy="657626"/>
          </a:xfrm>
          <a:prstGeom prst="rect">
            <a:avLst/>
          </a:prstGeom>
        </p:spPr>
        <p:txBody>
          <a:bodyPr anchor="t" rtlCol="false" tIns="0" lIns="0" bIns="0" rIns="0">
            <a:spAutoFit/>
          </a:bodyPr>
          <a:lstStyle/>
          <a:p>
            <a:pPr algn="ctr">
              <a:lnSpc>
                <a:spcPts val="5306"/>
              </a:lnSpc>
              <a:spcBef>
                <a:spcPct val="0"/>
              </a:spcBef>
            </a:pPr>
            <a:r>
              <a:rPr lang="en-US" sz="3790">
                <a:solidFill>
                  <a:srgbClr val="000000"/>
                </a:solidFill>
                <a:latin typeface="Varela Round"/>
                <a:ea typeface="Varela Round"/>
                <a:cs typeface="Varela Round"/>
                <a:sym typeface="Varela Round"/>
              </a:rPr>
              <a:t>Attachments</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496498" y="281273"/>
            <a:ext cx="3536812" cy="3536812"/>
          </a:xfrm>
          <a:custGeom>
            <a:avLst/>
            <a:gdLst/>
            <a:ahLst/>
            <a:cxnLst/>
            <a:rect r="r" b="b" t="t" l="l"/>
            <a:pathLst>
              <a:path h="3536812" w="3536812">
                <a:moveTo>
                  <a:pt x="0" y="0"/>
                </a:moveTo>
                <a:lnTo>
                  <a:pt x="3536812" y="0"/>
                </a:lnTo>
                <a:lnTo>
                  <a:pt x="3536812" y="3536811"/>
                </a:lnTo>
                <a:lnTo>
                  <a:pt x="0" y="3536811"/>
                </a:lnTo>
                <a:lnTo>
                  <a:pt x="0" y="0"/>
                </a:lnTo>
                <a:close/>
              </a:path>
            </a:pathLst>
          </a:custGeom>
          <a:blipFill>
            <a:blip r:embed="rId2"/>
            <a:stretch>
              <a:fillRect l="0" t="0" r="0" b="0"/>
            </a:stretch>
          </a:blipFill>
        </p:spPr>
      </p:sp>
      <p:sp>
        <p:nvSpPr>
          <p:cNvPr name="Freeform 9" id="9"/>
          <p:cNvSpPr/>
          <p:nvPr/>
        </p:nvSpPr>
        <p:spPr>
          <a:xfrm flipH="false" flipV="false" rot="0">
            <a:off x="3304012" y="4732982"/>
            <a:ext cx="1514849" cy="1514849"/>
          </a:xfrm>
          <a:custGeom>
            <a:avLst/>
            <a:gdLst/>
            <a:ahLst/>
            <a:cxnLst/>
            <a:rect r="r" b="b" t="t" l="l"/>
            <a:pathLst>
              <a:path h="1514849" w="1514849">
                <a:moveTo>
                  <a:pt x="0" y="0"/>
                </a:moveTo>
                <a:lnTo>
                  <a:pt x="1514849" y="0"/>
                </a:lnTo>
                <a:lnTo>
                  <a:pt x="1514849" y="1514849"/>
                </a:lnTo>
                <a:lnTo>
                  <a:pt x="0" y="1514849"/>
                </a:lnTo>
                <a:lnTo>
                  <a:pt x="0" y="0"/>
                </a:lnTo>
                <a:close/>
              </a:path>
            </a:pathLst>
          </a:custGeom>
          <a:blipFill>
            <a:blip r:embed="rId3"/>
            <a:stretch>
              <a:fillRect l="0" t="0" r="0" b="0"/>
            </a:stretch>
          </a:blipFill>
        </p:spPr>
      </p:sp>
      <p:sp>
        <p:nvSpPr>
          <p:cNvPr name="Freeform 10" id="10"/>
          <p:cNvSpPr/>
          <p:nvPr/>
        </p:nvSpPr>
        <p:spPr>
          <a:xfrm flipH="false" flipV="false" rot="0">
            <a:off x="13145684" y="4765026"/>
            <a:ext cx="1479476" cy="1479476"/>
          </a:xfrm>
          <a:custGeom>
            <a:avLst/>
            <a:gdLst/>
            <a:ahLst/>
            <a:cxnLst/>
            <a:rect r="r" b="b" t="t" l="l"/>
            <a:pathLst>
              <a:path h="1479476" w="1479476">
                <a:moveTo>
                  <a:pt x="0" y="0"/>
                </a:moveTo>
                <a:lnTo>
                  <a:pt x="1479476" y="0"/>
                </a:lnTo>
                <a:lnTo>
                  <a:pt x="1479476" y="1479476"/>
                </a:lnTo>
                <a:lnTo>
                  <a:pt x="0" y="1479476"/>
                </a:lnTo>
                <a:lnTo>
                  <a:pt x="0" y="0"/>
                </a:lnTo>
                <a:close/>
              </a:path>
            </a:pathLst>
          </a:custGeom>
          <a:blipFill>
            <a:blip r:embed="rId4"/>
            <a:stretch>
              <a:fillRect l="0" t="0" r="0" b="0"/>
            </a:stretch>
          </a:blipFill>
        </p:spPr>
      </p:sp>
      <p:sp>
        <p:nvSpPr>
          <p:cNvPr name="Freeform 11" id="11"/>
          <p:cNvSpPr/>
          <p:nvPr/>
        </p:nvSpPr>
        <p:spPr>
          <a:xfrm flipH="true" flipV="false" rot="0">
            <a:off x="9838655" y="4831816"/>
            <a:ext cx="1502801" cy="1412686"/>
          </a:xfrm>
          <a:custGeom>
            <a:avLst/>
            <a:gdLst/>
            <a:ahLst/>
            <a:cxnLst/>
            <a:rect r="r" b="b" t="t" l="l"/>
            <a:pathLst>
              <a:path h="1412686" w="1502801">
                <a:moveTo>
                  <a:pt x="1502801" y="0"/>
                </a:moveTo>
                <a:lnTo>
                  <a:pt x="0" y="0"/>
                </a:lnTo>
                <a:lnTo>
                  <a:pt x="0" y="1412686"/>
                </a:lnTo>
                <a:lnTo>
                  <a:pt x="1502801" y="1412686"/>
                </a:lnTo>
                <a:lnTo>
                  <a:pt x="1502801" y="0"/>
                </a:lnTo>
                <a:close/>
              </a:path>
            </a:pathLst>
          </a:custGeom>
          <a:blipFill>
            <a:blip r:embed="rId5"/>
            <a:stretch>
              <a:fillRect l="0" t="-3189" r="0" b="-3189"/>
            </a:stretch>
          </a:blipFill>
        </p:spPr>
      </p:sp>
      <p:sp>
        <p:nvSpPr>
          <p:cNvPr name="Freeform 12" id="12"/>
          <p:cNvSpPr/>
          <p:nvPr/>
        </p:nvSpPr>
        <p:spPr>
          <a:xfrm flipH="false" flipV="false" rot="0">
            <a:off x="6619086" y="4828487"/>
            <a:ext cx="1419344" cy="1419344"/>
          </a:xfrm>
          <a:custGeom>
            <a:avLst/>
            <a:gdLst/>
            <a:ahLst/>
            <a:cxnLst/>
            <a:rect r="r" b="b" t="t" l="l"/>
            <a:pathLst>
              <a:path h="1419344" w="1419344">
                <a:moveTo>
                  <a:pt x="0" y="0"/>
                </a:moveTo>
                <a:lnTo>
                  <a:pt x="1419344" y="0"/>
                </a:lnTo>
                <a:lnTo>
                  <a:pt x="1419344" y="1419344"/>
                </a:lnTo>
                <a:lnTo>
                  <a:pt x="0" y="1419344"/>
                </a:lnTo>
                <a:lnTo>
                  <a:pt x="0" y="0"/>
                </a:lnTo>
                <a:close/>
              </a:path>
            </a:pathLst>
          </a:custGeom>
          <a:blipFill>
            <a:blip r:embed="rId6"/>
            <a:stretch>
              <a:fillRect l="0" t="0" r="0" b="0"/>
            </a:stretch>
          </a:blipFill>
        </p:spPr>
      </p:sp>
      <p:sp>
        <p:nvSpPr>
          <p:cNvPr name="Freeform 13" id="13"/>
          <p:cNvSpPr/>
          <p:nvPr/>
        </p:nvSpPr>
        <p:spPr>
          <a:xfrm flipH="false" flipV="false" rot="0">
            <a:off x="2794327" y="6937547"/>
            <a:ext cx="2534219" cy="2534219"/>
          </a:xfrm>
          <a:custGeom>
            <a:avLst/>
            <a:gdLst/>
            <a:ahLst/>
            <a:cxnLst/>
            <a:rect r="r" b="b" t="t" l="l"/>
            <a:pathLst>
              <a:path h="2534219" w="2534219">
                <a:moveTo>
                  <a:pt x="0" y="0"/>
                </a:moveTo>
                <a:lnTo>
                  <a:pt x="2534219" y="0"/>
                </a:lnTo>
                <a:lnTo>
                  <a:pt x="2534219" y="2534220"/>
                </a:lnTo>
                <a:lnTo>
                  <a:pt x="0" y="2534220"/>
                </a:lnTo>
                <a:lnTo>
                  <a:pt x="0" y="0"/>
                </a:lnTo>
                <a:close/>
              </a:path>
            </a:pathLst>
          </a:custGeom>
          <a:blipFill>
            <a:blip r:embed="rId7"/>
            <a:stretch>
              <a:fillRect l="0" t="0" r="0" b="0"/>
            </a:stretch>
          </a:blipFill>
        </p:spPr>
      </p:sp>
      <p:sp>
        <p:nvSpPr>
          <p:cNvPr name="Freeform 14" id="14"/>
          <p:cNvSpPr/>
          <p:nvPr/>
        </p:nvSpPr>
        <p:spPr>
          <a:xfrm flipH="false" flipV="false" rot="0">
            <a:off x="8977244" y="7535479"/>
            <a:ext cx="1722821" cy="1722821"/>
          </a:xfrm>
          <a:custGeom>
            <a:avLst/>
            <a:gdLst/>
            <a:ahLst/>
            <a:cxnLst/>
            <a:rect r="r" b="b" t="t" l="l"/>
            <a:pathLst>
              <a:path h="1722821" w="1722821">
                <a:moveTo>
                  <a:pt x="0" y="0"/>
                </a:moveTo>
                <a:lnTo>
                  <a:pt x="1722821" y="0"/>
                </a:lnTo>
                <a:lnTo>
                  <a:pt x="1722821" y="1722821"/>
                </a:lnTo>
                <a:lnTo>
                  <a:pt x="0" y="1722821"/>
                </a:lnTo>
                <a:lnTo>
                  <a:pt x="0" y="0"/>
                </a:lnTo>
                <a:close/>
              </a:path>
            </a:pathLst>
          </a:custGeom>
          <a:blipFill>
            <a:blip r:embed="rId8"/>
            <a:stretch>
              <a:fillRect l="0" t="0" r="0" b="0"/>
            </a:stretch>
          </a:blipFill>
        </p:spPr>
      </p:sp>
      <p:sp>
        <p:nvSpPr>
          <p:cNvPr name="Freeform 15" id="15"/>
          <p:cNvSpPr/>
          <p:nvPr/>
        </p:nvSpPr>
        <p:spPr>
          <a:xfrm flipH="false" flipV="false" rot="0">
            <a:off x="11488715" y="7410277"/>
            <a:ext cx="1973226" cy="1973226"/>
          </a:xfrm>
          <a:custGeom>
            <a:avLst/>
            <a:gdLst/>
            <a:ahLst/>
            <a:cxnLst/>
            <a:rect r="r" b="b" t="t" l="l"/>
            <a:pathLst>
              <a:path h="1973226" w="1973226">
                <a:moveTo>
                  <a:pt x="0" y="0"/>
                </a:moveTo>
                <a:lnTo>
                  <a:pt x="1973226" y="0"/>
                </a:lnTo>
                <a:lnTo>
                  <a:pt x="1973226" y="1973226"/>
                </a:lnTo>
                <a:lnTo>
                  <a:pt x="0" y="1973226"/>
                </a:lnTo>
                <a:lnTo>
                  <a:pt x="0" y="0"/>
                </a:lnTo>
                <a:close/>
              </a:path>
            </a:pathLst>
          </a:custGeom>
          <a:blipFill>
            <a:blip r:embed="rId9"/>
            <a:stretch>
              <a:fillRect l="0" t="0" r="0" b="0"/>
            </a:stretch>
          </a:blipFill>
        </p:spPr>
      </p:sp>
      <p:sp>
        <p:nvSpPr>
          <p:cNvPr name="AutoShape 16" id="16"/>
          <p:cNvSpPr/>
          <p:nvPr/>
        </p:nvSpPr>
        <p:spPr>
          <a:xfrm>
            <a:off x="5983088" y="6918497"/>
            <a:ext cx="6492240" cy="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14252516" y="7631820"/>
            <a:ext cx="1751683" cy="1751683"/>
          </a:xfrm>
          <a:custGeom>
            <a:avLst/>
            <a:gdLst/>
            <a:ahLst/>
            <a:cxnLst/>
            <a:rect r="r" b="b" t="t" l="l"/>
            <a:pathLst>
              <a:path h="1751683" w="1751683">
                <a:moveTo>
                  <a:pt x="0" y="0"/>
                </a:moveTo>
                <a:lnTo>
                  <a:pt x="1751683" y="0"/>
                </a:lnTo>
                <a:lnTo>
                  <a:pt x="1751683" y="1751683"/>
                </a:lnTo>
                <a:lnTo>
                  <a:pt x="0" y="1751683"/>
                </a:lnTo>
                <a:lnTo>
                  <a:pt x="0" y="0"/>
                </a:lnTo>
                <a:close/>
              </a:path>
            </a:pathLst>
          </a:custGeom>
          <a:blipFill>
            <a:blip r:embed="rId10"/>
            <a:stretch>
              <a:fillRect l="0" t="0" r="0" b="0"/>
            </a:stretch>
          </a:blipFill>
        </p:spPr>
      </p:sp>
      <p:sp>
        <p:nvSpPr>
          <p:cNvPr name="TextBox 18" id="18"/>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Malware</a:t>
            </a:r>
          </a:p>
        </p:txBody>
      </p:sp>
      <p:sp>
        <p:nvSpPr>
          <p:cNvPr name="TextBox 19" id="19"/>
          <p:cNvSpPr txBox="true"/>
          <p:nvPr/>
        </p:nvSpPr>
        <p:spPr>
          <a:xfrm rot="0">
            <a:off x="4537746" y="3325229"/>
            <a:ext cx="9212509" cy="928561"/>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Malware refers to any software intentionally designed to cause damage to a computer, server, client, or network. </a:t>
            </a:r>
          </a:p>
        </p:txBody>
      </p:sp>
      <p:sp>
        <p:nvSpPr>
          <p:cNvPr name="TextBox 20" id="20"/>
          <p:cNvSpPr txBox="true"/>
          <p:nvPr/>
        </p:nvSpPr>
        <p:spPr>
          <a:xfrm rot="0">
            <a:off x="4711359" y="7304861"/>
            <a:ext cx="3815454" cy="170434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Varela Round"/>
                <a:ea typeface="Varela Round"/>
                <a:cs typeface="Varela Round"/>
                <a:sym typeface="Varela Round"/>
              </a:rPr>
              <a:t>Prevention Tips</a:t>
            </a:r>
          </a:p>
        </p:txBody>
      </p:sp>
      <p:sp>
        <p:nvSpPr>
          <p:cNvPr name="TextBox 21" id="21"/>
          <p:cNvSpPr txBox="true"/>
          <p:nvPr/>
        </p:nvSpPr>
        <p:spPr>
          <a:xfrm rot="0">
            <a:off x="7466558" y="9762959"/>
            <a:ext cx="3525301" cy="426102"/>
          </a:xfrm>
          <a:prstGeom prst="rect">
            <a:avLst/>
          </a:prstGeom>
        </p:spPr>
        <p:txBody>
          <a:bodyPr anchor="t" rtlCol="false" tIns="0" lIns="0" bIns="0" rIns="0">
            <a:spAutoFit/>
          </a:bodyPr>
          <a:lstStyle/>
          <a:p>
            <a:pPr algn="ctr">
              <a:lnSpc>
                <a:spcPts val="3531"/>
              </a:lnSpc>
              <a:spcBef>
                <a:spcPct val="0"/>
              </a:spcBef>
            </a:pPr>
            <a:r>
              <a:rPr lang="en-US" sz="2522">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397926" y="2856171"/>
            <a:ext cx="2884847" cy="2884847"/>
          </a:xfrm>
          <a:custGeom>
            <a:avLst/>
            <a:gdLst/>
            <a:ahLst/>
            <a:cxnLst/>
            <a:rect r="r" b="b" t="t" l="l"/>
            <a:pathLst>
              <a:path h="2884847" w="2884847">
                <a:moveTo>
                  <a:pt x="0" y="0"/>
                </a:moveTo>
                <a:lnTo>
                  <a:pt x="2884847" y="0"/>
                </a:lnTo>
                <a:lnTo>
                  <a:pt x="2884847" y="2884846"/>
                </a:lnTo>
                <a:lnTo>
                  <a:pt x="0" y="2884846"/>
                </a:lnTo>
                <a:lnTo>
                  <a:pt x="0" y="0"/>
                </a:lnTo>
                <a:close/>
              </a:path>
            </a:pathLst>
          </a:custGeom>
          <a:blipFill>
            <a:blip r:embed="rId2"/>
            <a:stretch>
              <a:fillRect l="0" t="0" r="0" b="0"/>
            </a:stretch>
          </a:blipFill>
        </p:spPr>
      </p:sp>
      <p:sp>
        <p:nvSpPr>
          <p:cNvPr name="Freeform 9" id="9"/>
          <p:cNvSpPr/>
          <p:nvPr/>
        </p:nvSpPr>
        <p:spPr>
          <a:xfrm flipH="false" flipV="false" rot="0">
            <a:off x="8337506" y="6808993"/>
            <a:ext cx="2265609" cy="2449307"/>
          </a:xfrm>
          <a:custGeom>
            <a:avLst/>
            <a:gdLst/>
            <a:ahLst/>
            <a:cxnLst/>
            <a:rect r="r" b="b" t="t" l="l"/>
            <a:pathLst>
              <a:path h="2449307" w="2265609">
                <a:moveTo>
                  <a:pt x="0" y="0"/>
                </a:moveTo>
                <a:lnTo>
                  <a:pt x="2265609" y="0"/>
                </a:lnTo>
                <a:lnTo>
                  <a:pt x="2265609" y="2449307"/>
                </a:lnTo>
                <a:lnTo>
                  <a:pt x="0" y="2449307"/>
                </a:lnTo>
                <a:lnTo>
                  <a:pt x="0" y="0"/>
                </a:lnTo>
                <a:close/>
              </a:path>
            </a:pathLst>
          </a:custGeom>
          <a:blipFill>
            <a:blip r:embed="rId3"/>
            <a:stretch>
              <a:fillRect l="-52622" t="-11359" r="-43020" b="-15545"/>
            </a:stretch>
          </a:blipFill>
        </p:spPr>
      </p:sp>
      <p:sp>
        <p:nvSpPr>
          <p:cNvPr name="Freeform 10" id="10"/>
          <p:cNvSpPr/>
          <p:nvPr/>
        </p:nvSpPr>
        <p:spPr>
          <a:xfrm flipH="false" flipV="false" rot="0">
            <a:off x="1508299" y="6722783"/>
            <a:ext cx="6260842" cy="2621728"/>
          </a:xfrm>
          <a:custGeom>
            <a:avLst/>
            <a:gdLst/>
            <a:ahLst/>
            <a:cxnLst/>
            <a:rect r="r" b="b" t="t" l="l"/>
            <a:pathLst>
              <a:path h="2621728" w="6260842">
                <a:moveTo>
                  <a:pt x="0" y="0"/>
                </a:moveTo>
                <a:lnTo>
                  <a:pt x="6260843" y="0"/>
                </a:lnTo>
                <a:lnTo>
                  <a:pt x="6260843" y="2621727"/>
                </a:lnTo>
                <a:lnTo>
                  <a:pt x="0" y="2621727"/>
                </a:lnTo>
                <a:lnTo>
                  <a:pt x="0" y="0"/>
                </a:lnTo>
                <a:close/>
              </a:path>
            </a:pathLst>
          </a:custGeom>
          <a:blipFill>
            <a:blip r:embed="rId4"/>
            <a:stretch>
              <a:fillRect l="0" t="0" r="0" b="0"/>
            </a:stretch>
          </a:blipFill>
        </p:spPr>
      </p:sp>
      <p:sp>
        <p:nvSpPr>
          <p:cNvPr name="Freeform 11" id="11"/>
          <p:cNvSpPr/>
          <p:nvPr/>
        </p:nvSpPr>
        <p:spPr>
          <a:xfrm flipH="false" flipV="false" rot="0">
            <a:off x="12511530" y="6595371"/>
            <a:ext cx="2629006" cy="2629006"/>
          </a:xfrm>
          <a:custGeom>
            <a:avLst/>
            <a:gdLst/>
            <a:ahLst/>
            <a:cxnLst/>
            <a:rect r="r" b="b" t="t" l="l"/>
            <a:pathLst>
              <a:path h="2629006" w="2629006">
                <a:moveTo>
                  <a:pt x="0" y="0"/>
                </a:moveTo>
                <a:lnTo>
                  <a:pt x="2629006" y="0"/>
                </a:lnTo>
                <a:lnTo>
                  <a:pt x="2629006" y="2629006"/>
                </a:lnTo>
                <a:lnTo>
                  <a:pt x="0" y="2629006"/>
                </a:lnTo>
                <a:lnTo>
                  <a:pt x="0" y="0"/>
                </a:lnTo>
                <a:close/>
              </a:path>
            </a:pathLst>
          </a:custGeom>
          <a:blipFill>
            <a:blip r:embed="rId5"/>
            <a:stretch>
              <a:fillRect l="0" t="0" r="0" b="0"/>
            </a:stretch>
          </a:blipFill>
        </p:spPr>
      </p:sp>
      <p:sp>
        <p:nvSpPr>
          <p:cNvPr name="TextBox 12" id="12"/>
          <p:cNvSpPr txBox="true"/>
          <p:nvPr/>
        </p:nvSpPr>
        <p:spPr>
          <a:xfrm rot="0">
            <a:off x="3019223" y="1562100"/>
            <a:ext cx="12902175"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Social Engineering</a:t>
            </a:r>
          </a:p>
        </p:txBody>
      </p:sp>
      <p:sp>
        <p:nvSpPr>
          <p:cNvPr name="TextBox 13" id="13"/>
          <p:cNvSpPr txBox="true"/>
          <p:nvPr/>
        </p:nvSpPr>
        <p:spPr>
          <a:xfrm rot="0">
            <a:off x="2662308" y="3730350"/>
            <a:ext cx="10280753" cy="1673175"/>
          </a:xfrm>
          <a:prstGeom prst="rect">
            <a:avLst/>
          </a:prstGeom>
        </p:spPr>
        <p:txBody>
          <a:bodyPr anchor="t" rtlCol="false" tIns="0" lIns="0" bIns="0" rIns="0">
            <a:spAutoFit/>
          </a:bodyPr>
          <a:lstStyle/>
          <a:p>
            <a:pPr algn="ctr">
              <a:lnSpc>
                <a:spcPts val="3327"/>
              </a:lnSpc>
            </a:pPr>
            <a:r>
              <a:rPr lang="en-US" sz="2376">
                <a:solidFill>
                  <a:srgbClr val="000000"/>
                </a:solidFill>
                <a:latin typeface="Varela Round"/>
                <a:ea typeface="Varela Round"/>
                <a:cs typeface="Varela Round"/>
                <a:sym typeface="Varela Round"/>
              </a:rPr>
              <a:t>Social engineering attacks exploit human psychology rather than technical vulnerabilities. Attackers manipulate individuals into revealing confidential information, often posing as trusted authorities.</a:t>
            </a:r>
          </a:p>
          <a:p>
            <a:pPr algn="ctr">
              <a:lnSpc>
                <a:spcPts val="3327"/>
              </a:lnSpc>
              <a:spcBef>
                <a:spcPct val="0"/>
              </a:spcBef>
            </a:pPr>
          </a:p>
        </p:txBody>
      </p:sp>
      <p:sp>
        <p:nvSpPr>
          <p:cNvPr name="TextBox 14" id="14"/>
          <p:cNvSpPr txBox="true"/>
          <p:nvPr/>
        </p:nvSpPr>
        <p:spPr>
          <a:xfrm rot="0">
            <a:off x="3019223" y="5796127"/>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Pretexting</a:t>
            </a:r>
          </a:p>
        </p:txBody>
      </p:sp>
      <p:sp>
        <p:nvSpPr>
          <p:cNvPr name="TextBox 15" id="15"/>
          <p:cNvSpPr txBox="true"/>
          <p:nvPr/>
        </p:nvSpPr>
        <p:spPr>
          <a:xfrm rot="0">
            <a:off x="7614990"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Tailgating</a:t>
            </a:r>
          </a:p>
        </p:txBody>
      </p:sp>
      <p:sp>
        <p:nvSpPr>
          <p:cNvPr name="TextBox 16" id="16"/>
          <p:cNvSpPr txBox="true"/>
          <p:nvPr/>
        </p:nvSpPr>
        <p:spPr>
          <a:xfrm rot="0">
            <a:off x="12206535"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Baiting</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755838" y="4613871"/>
            <a:ext cx="3808472" cy="2882722"/>
          </a:xfrm>
          <a:custGeom>
            <a:avLst/>
            <a:gdLst/>
            <a:ahLst/>
            <a:cxnLst/>
            <a:rect r="r" b="b" t="t" l="l"/>
            <a:pathLst>
              <a:path h="2882722" w="3808472">
                <a:moveTo>
                  <a:pt x="0" y="0"/>
                </a:moveTo>
                <a:lnTo>
                  <a:pt x="3808472" y="0"/>
                </a:lnTo>
                <a:lnTo>
                  <a:pt x="3808472" y="2882722"/>
                </a:lnTo>
                <a:lnTo>
                  <a:pt x="0" y="2882722"/>
                </a:lnTo>
                <a:lnTo>
                  <a:pt x="0" y="0"/>
                </a:lnTo>
                <a:close/>
              </a:path>
            </a:pathLst>
          </a:custGeom>
          <a:blipFill>
            <a:blip r:embed="rId2"/>
            <a:stretch>
              <a:fillRect l="-14478" t="0" r="0" b="-8583"/>
            </a:stretch>
          </a:blipFill>
        </p:spPr>
      </p:sp>
      <p:sp>
        <p:nvSpPr>
          <p:cNvPr name="Freeform 9" id="9"/>
          <p:cNvSpPr/>
          <p:nvPr/>
        </p:nvSpPr>
        <p:spPr>
          <a:xfrm flipH="false" flipV="false" rot="0">
            <a:off x="10582008" y="4785623"/>
            <a:ext cx="4370490" cy="2710971"/>
          </a:xfrm>
          <a:custGeom>
            <a:avLst/>
            <a:gdLst/>
            <a:ahLst/>
            <a:cxnLst/>
            <a:rect r="r" b="b" t="t" l="l"/>
            <a:pathLst>
              <a:path h="2710971" w="4370490">
                <a:moveTo>
                  <a:pt x="0" y="0"/>
                </a:moveTo>
                <a:lnTo>
                  <a:pt x="4370490" y="0"/>
                </a:lnTo>
                <a:lnTo>
                  <a:pt x="4370490" y="2710970"/>
                </a:lnTo>
                <a:lnTo>
                  <a:pt x="0" y="2710970"/>
                </a:lnTo>
                <a:lnTo>
                  <a:pt x="0" y="0"/>
                </a:lnTo>
                <a:close/>
              </a:path>
            </a:pathLst>
          </a:custGeom>
          <a:blipFill>
            <a:blip r:embed="rId3"/>
            <a:stretch>
              <a:fillRect l="0" t="0" r="0" b="0"/>
            </a:stretch>
          </a:blipFill>
        </p:spPr>
      </p:sp>
      <p:sp>
        <p:nvSpPr>
          <p:cNvPr name="Freeform 10" id="10"/>
          <p:cNvSpPr/>
          <p:nvPr/>
        </p:nvSpPr>
        <p:spPr>
          <a:xfrm flipH="false" flipV="false" rot="0">
            <a:off x="6399634" y="4949156"/>
            <a:ext cx="2056240" cy="2175916"/>
          </a:xfrm>
          <a:custGeom>
            <a:avLst/>
            <a:gdLst/>
            <a:ahLst/>
            <a:cxnLst/>
            <a:rect r="r" b="b" t="t" l="l"/>
            <a:pathLst>
              <a:path h="2175916" w="2056240">
                <a:moveTo>
                  <a:pt x="0" y="0"/>
                </a:moveTo>
                <a:lnTo>
                  <a:pt x="2056240" y="0"/>
                </a:lnTo>
                <a:lnTo>
                  <a:pt x="2056240" y="2175915"/>
                </a:lnTo>
                <a:lnTo>
                  <a:pt x="0" y="217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Freeform 12" id="12"/>
          <p:cNvSpPr/>
          <p:nvPr/>
        </p:nvSpPr>
        <p:spPr>
          <a:xfrm flipH="false" flipV="false" rot="0">
            <a:off x="13842045" y="5143500"/>
            <a:ext cx="2056240" cy="2175916"/>
          </a:xfrm>
          <a:custGeom>
            <a:avLst/>
            <a:gdLst/>
            <a:ahLst/>
            <a:cxnLst/>
            <a:rect r="r" b="b" t="t" l="l"/>
            <a:pathLst>
              <a:path h="2175916" w="2056240">
                <a:moveTo>
                  <a:pt x="0" y="0"/>
                </a:moveTo>
                <a:lnTo>
                  <a:pt x="2056240" y="0"/>
                </a:lnTo>
                <a:lnTo>
                  <a:pt x="2056240" y="2175916"/>
                </a:lnTo>
                <a:lnTo>
                  <a:pt x="0" y="2175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685093"/>
            <a:ext cx="9664630" cy="2573207"/>
            <a:chOff x="0" y="0"/>
            <a:chExt cx="2545417" cy="677717"/>
          </a:xfrm>
        </p:grpSpPr>
        <p:sp>
          <p:nvSpPr>
            <p:cNvPr name="Freeform 12" id="12"/>
            <p:cNvSpPr/>
            <p:nvPr/>
          </p:nvSpPr>
          <p:spPr>
            <a:xfrm flipH="false" flipV="false" rot="0">
              <a:off x="0" y="0"/>
              <a:ext cx="2545417" cy="677717"/>
            </a:xfrm>
            <a:custGeom>
              <a:avLst/>
              <a:gdLst/>
              <a:ahLst/>
              <a:cxnLst/>
              <a:rect r="r" b="b" t="t" l="l"/>
              <a:pathLst>
                <a:path h="677717" w="2545417">
                  <a:moveTo>
                    <a:pt x="80106" y="0"/>
                  </a:moveTo>
                  <a:lnTo>
                    <a:pt x="2465311" y="0"/>
                  </a:lnTo>
                  <a:cubicBezTo>
                    <a:pt x="2509552" y="0"/>
                    <a:pt x="2545417" y="35865"/>
                    <a:pt x="2545417" y="80106"/>
                  </a:cubicBezTo>
                  <a:lnTo>
                    <a:pt x="2545417" y="597611"/>
                  </a:lnTo>
                  <a:cubicBezTo>
                    <a:pt x="2545417" y="641853"/>
                    <a:pt x="2509552" y="677717"/>
                    <a:pt x="2465311" y="677717"/>
                  </a:cubicBezTo>
                  <a:lnTo>
                    <a:pt x="80106" y="677717"/>
                  </a:lnTo>
                  <a:cubicBezTo>
                    <a:pt x="58860" y="677717"/>
                    <a:pt x="38485" y="669278"/>
                    <a:pt x="23462" y="654255"/>
                  </a:cubicBezTo>
                  <a:cubicBezTo>
                    <a:pt x="8440" y="639232"/>
                    <a:pt x="0" y="618857"/>
                    <a:pt x="0" y="59761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1581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82738"/>
            <a:ext cx="9019560" cy="2125971"/>
            <a:chOff x="0" y="0"/>
            <a:chExt cx="2375522" cy="559926"/>
          </a:xfrm>
        </p:grpSpPr>
        <p:sp>
          <p:nvSpPr>
            <p:cNvPr name="Freeform 15" id="15"/>
            <p:cNvSpPr/>
            <p:nvPr/>
          </p:nvSpPr>
          <p:spPr>
            <a:xfrm flipH="false" flipV="false" rot="0">
              <a:off x="0" y="0"/>
              <a:ext cx="2375522" cy="559926"/>
            </a:xfrm>
            <a:custGeom>
              <a:avLst/>
              <a:gdLst/>
              <a:ahLst/>
              <a:cxnLst/>
              <a:rect r="r" b="b" t="t" l="l"/>
              <a:pathLst>
                <a:path h="559926" w="2375522">
                  <a:moveTo>
                    <a:pt x="85835" y="0"/>
                  </a:moveTo>
                  <a:lnTo>
                    <a:pt x="2289687" y="0"/>
                  </a:lnTo>
                  <a:cubicBezTo>
                    <a:pt x="2337092" y="0"/>
                    <a:pt x="2375522" y="38430"/>
                    <a:pt x="2375522" y="85835"/>
                  </a:cubicBezTo>
                  <a:lnTo>
                    <a:pt x="2375522" y="474092"/>
                  </a:lnTo>
                  <a:cubicBezTo>
                    <a:pt x="2375522" y="496856"/>
                    <a:pt x="2366479" y="518689"/>
                    <a:pt x="2350382" y="534786"/>
                  </a:cubicBezTo>
                  <a:cubicBezTo>
                    <a:pt x="2334284" y="550883"/>
                    <a:pt x="2312452" y="559926"/>
                    <a:pt x="2289687" y="559926"/>
                  </a:cubicBezTo>
                  <a:lnTo>
                    <a:pt x="85835" y="559926"/>
                  </a:lnTo>
                  <a:cubicBezTo>
                    <a:pt x="38430" y="559926"/>
                    <a:pt x="0" y="521497"/>
                    <a:pt x="0" y="4740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980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882303" y="800527"/>
            <a:ext cx="6029740" cy="5668167"/>
          </a:xfrm>
          <a:custGeom>
            <a:avLst/>
            <a:gdLst/>
            <a:ahLst/>
            <a:cxnLst/>
            <a:rect r="r" b="b" t="t" l="l"/>
            <a:pathLst>
              <a:path h="5668167" w="6029740">
                <a:moveTo>
                  <a:pt x="6029740" y="0"/>
                </a:moveTo>
                <a:lnTo>
                  <a:pt x="0" y="0"/>
                </a:lnTo>
                <a:lnTo>
                  <a:pt x="0" y="5668167"/>
                </a:lnTo>
                <a:lnTo>
                  <a:pt x="6029740" y="5668167"/>
                </a:lnTo>
                <a:lnTo>
                  <a:pt x="6029740" y="0"/>
                </a:lnTo>
                <a:close/>
              </a:path>
            </a:pathLst>
          </a:custGeom>
          <a:blipFill>
            <a:blip r:embed="rId2"/>
            <a:stretch>
              <a:fillRect l="0" t="-3189" r="0" b="-3189"/>
            </a:stretch>
          </a:blipFill>
        </p:spPr>
      </p:sp>
      <p:sp>
        <p:nvSpPr>
          <p:cNvPr name="Freeform 18" id="18"/>
          <p:cNvSpPr/>
          <p:nvPr/>
        </p:nvSpPr>
        <p:spPr>
          <a:xfrm flipH="false" flipV="false" rot="0">
            <a:off x="3695849" y="6577469"/>
            <a:ext cx="1658482" cy="1658482"/>
          </a:xfrm>
          <a:custGeom>
            <a:avLst/>
            <a:gdLst/>
            <a:ahLst/>
            <a:cxnLst/>
            <a:rect r="r" b="b" t="t" l="l"/>
            <a:pathLst>
              <a:path h="1658482" w="1658482">
                <a:moveTo>
                  <a:pt x="0" y="0"/>
                </a:moveTo>
                <a:lnTo>
                  <a:pt x="1658481" y="0"/>
                </a:lnTo>
                <a:lnTo>
                  <a:pt x="1658481" y="1658482"/>
                </a:lnTo>
                <a:lnTo>
                  <a:pt x="0" y="1658482"/>
                </a:lnTo>
                <a:lnTo>
                  <a:pt x="0" y="0"/>
                </a:lnTo>
                <a:close/>
              </a:path>
            </a:pathLst>
          </a:custGeom>
          <a:blipFill>
            <a:blip r:embed="rId3"/>
            <a:stretch>
              <a:fillRect l="0" t="0" r="0" b="0"/>
            </a:stretch>
          </a:blipFill>
        </p:spPr>
      </p:sp>
      <p:sp>
        <p:nvSpPr>
          <p:cNvPr name="Freeform 19" id="19"/>
          <p:cNvSpPr/>
          <p:nvPr/>
        </p:nvSpPr>
        <p:spPr>
          <a:xfrm flipH="false" flipV="false" rot="0">
            <a:off x="11572318" y="7762488"/>
            <a:ext cx="1246221" cy="1246221"/>
          </a:xfrm>
          <a:custGeom>
            <a:avLst/>
            <a:gdLst/>
            <a:ahLst/>
            <a:cxnLst/>
            <a:rect r="r" b="b" t="t" l="l"/>
            <a:pathLst>
              <a:path h="1246221" w="1246221">
                <a:moveTo>
                  <a:pt x="0" y="0"/>
                </a:moveTo>
                <a:lnTo>
                  <a:pt x="1246221" y="0"/>
                </a:lnTo>
                <a:lnTo>
                  <a:pt x="1246221" y="1246221"/>
                </a:lnTo>
                <a:lnTo>
                  <a:pt x="0" y="1246221"/>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Trojans</a:t>
            </a:r>
          </a:p>
        </p:txBody>
      </p:sp>
      <p:sp>
        <p:nvSpPr>
          <p:cNvPr name="TextBox 21" id="21"/>
          <p:cNvSpPr txBox="true"/>
          <p:nvPr/>
        </p:nvSpPr>
        <p:spPr>
          <a:xfrm rot="0">
            <a:off x="2652442" y="3846276"/>
            <a:ext cx="9830321" cy="2527774"/>
          </a:xfrm>
          <a:prstGeom prst="rect">
            <a:avLst/>
          </a:prstGeom>
        </p:spPr>
        <p:txBody>
          <a:bodyPr anchor="t" rtlCol="false" tIns="0" lIns="0" bIns="0" rIns="0">
            <a:spAutoFit/>
          </a:bodyPr>
          <a:lstStyle/>
          <a:p>
            <a:pPr algn="l" marL="0" indent="0" lvl="0">
              <a:lnSpc>
                <a:spcPts val="5048"/>
              </a:lnSpc>
              <a:spcBef>
                <a:spcPct val="0"/>
              </a:spcBef>
            </a:pPr>
            <a:r>
              <a:rPr lang="en-US" sz="3606">
                <a:solidFill>
                  <a:srgbClr val="000000"/>
                </a:solidFill>
                <a:latin typeface="Varela Round"/>
                <a:ea typeface="Varela Round"/>
                <a:cs typeface="Varela Round"/>
                <a:sym typeface="Varela Round"/>
              </a:rPr>
              <a:t>Malicious software disguised as legitimate software or files. Users are tricked into installing them, which grants unauthorized access or control.</a:t>
            </a:r>
          </a:p>
        </p:txBody>
      </p:sp>
      <p:sp>
        <p:nvSpPr>
          <p:cNvPr name="TextBox 22" id="22"/>
          <p:cNvSpPr txBox="true"/>
          <p:nvPr/>
        </p:nvSpPr>
        <p:spPr>
          <a:xfrm rot="0">
            <a:off x="4271094" y="7239721"/>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Steals sensitive information</a:t>
            </a:r>
          </a:p>
        </p:txBody>
      </p:sp>
      <p:sp>
        <p:nvSpPr>
          <p:cNvPr name="TextBox 23" id="23"/>
          <p:cNvSpPr txBox="true"/>
          <p:nvPr/>
        </p:nvSpPr>
        <p:spPr>
          <a:xfrm rot="0">
            <a:off x="3475422" y="8169276"/>
            <a:ext cx="8184360" cy="6134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May spread other types of malware</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437856"/>
            <a:chOff x="0" y="0"/>
            <a:chExt cx="3715458" cy="1695567"/>
          </a:xfrm>
        </p:grpSpPr>
        <p:sp>
          <p:nvSpPr>
            <p:cNvPr name="Freeform 6" id="6"/>
            <p:cNvSpPr/>
            <p:nvPr/>
          </p:nvSpPr>
          <p:spPr>
            <a:xfrm flipH="false" flipV="false" rot="0">
              <a:off x="0" y="0"/>
              <a:ext cx="3715458" cy="1695567"/>
            </a:xfrm>
            <a:custGeom>
              <a:avLst/>
              <a:gdLst/>
              <a:ahLst/>
              <a:cxnLst/>
              <a:rect r="r" b="b" t="t" l="l"/>
              <a:pathLst>
                <a:path h="1695567" w="3715458">
                  <a:moveTo>
                    <a:pt x="54879" y="0"/>
                  </a:moveTo>
                  <a:lnTo>
                    <a:pt x="3660578" y="0"/>
                  </a:lnTo>
                  <a:cubicBezTo>
                    <a:pt x="3675133" y="0"/>
                    <a:pt x="3689092" y="5782"/>
                    <a:pt x="3699384" y="16074"/>
                  </a:cubicBezTo>
                  <a:cubicBezTo>
                    <a:pt x="3709676" y="26366"/>
                    <a:pt x="3715458" y="40325"/>
                    <a:pt x="3715458" y="54879"/>
                  </a:cubicBezTo>
                  <a:lnTo>
                    <a:pt x="3715458" y="1640688"/>
                  </a:lnTo>
                  <a:cubicBezTo>
                    <a:pt x="3715458" y="1670997"/>
                    <a:pt x="3690888" y="1695567"/>
                    <a:pt x="3660578" y="1695567"/>
                  </a:cubicBezTo>
                  <a:lnTo>
                    <a:pt x="54879" y="1695567"/>
                  </a:lnTo>
                  <a:cubicBezTo>
                    <a:pt x="24570" y="1695567"/>
                    <a:pt x="0" y="1670997"/>
                    <a:pt x="0" y="164068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76200"/>
              <a:ext cx="3715458" cy="1771767"/>
            </a:xfrm>
            <a:prstGeom prst="rect">
              <a:avLst/>
            </a:prstGeom>
          </p:spPr>
          <p:txBody>
            <a:bodyPr anchor="ctr" rtlCol="false" tIns="50800" lIns="50800" bIns="50800" rIns="50800"/>
            <a:lstStyle/>
            <a:p>
              <a:pPr algn="ctr" marL="0" indent="0" lvl="0">
                <a:lnSpc>
                  <a:spcPts val="5179"/>
                </a:lnSpc>
                <a:spcBef>
                  <a:spcPct val="0"/>
                </a:spcBef>
              </a:pPr>
            </a:p>
          </p:txBody>
        </p:sp>
      </p:grpSp>
      <p:sp>
        <p:nvSpPr>
          <p:cNvPr name="Freeform 8" id="8"/>
          <p:cNvSpPr/>
          <p:nvPr/>
        </p:nvSpPr>
        <p:spPr>
          <a:xfrm flipH="false" flipV="false" rot="0">
            <a:off x="7650235" y="3649735"/>
            <a:ext cx="1493765" cy="1493765"/>
          </a:xfrm>
          <a:custGeom>
            <a:avLst/>
            <a:gdLst/>
            <a:ahLst/>
            <a:cxnLst/>
            <a:rect r="r" b="b" t="t" l="l"/>
            <a:pathLst>
              <a:path h="1493765" w="1493765">
                <a:moveTo>
                  <a:pt x="0" y="0"/>
                </a:moveTo>
                <a:lnTo>
                  <a:pt x="1493765" y="0"/>
                </a:lnTo>
                <a:lnTo>
                  <a:pt x="1493765" y="1493765"/>
                </a:lnTo>
                <a:lnTo>
                  <a:pt x="0" y="1493765"/>
                </a:lnTo>
                <a:lnTo>
                  <a:pt x="0" y="0"/>
                </a:lnTo>
                <a:close/>
              </a:path>
            </a:pathLst>
          </a:custGeom>
          <a:blipFill>
            <a:blip r:embed="rId2"/>
            <a:stretch>
              <a:fillRect l="0" t="0" r="0" b="0"/>
            </a:stretch>
          </a:blipFill>
        </p:spPr>
      </p:sp>
      <p:sp>
        <p:nvSpPr>
          <p:cNvPr name="Freeform 9" id="9"/>
          <p:cNvSpPr/>
          <p:nvPr/>
        </p:nvSpPr>
        <p:spPr>
          <a:xfrm flipH="false" flipV="false" rot="0">
            <a:off x="3619588" y="6502907"/>
            <a:ext cx="2560367" cy="2962711"/>
          </a:xfrm>
          <a:custGeom>
            <a:avLst/>
            <a:gdLst/>
            <a:ahLst/>
            <a:cxnLst/>
            <a:rect r="r" b="b" t="t" l="l"/>
            <a:pathLst>
              <a:path h="2962711" w="2560367">
                <a:moveTo>
                  <a:pt x="0" y="0"/>
                </a:moveTo>
                <a:lnTo>
                  <a:pt x="2560367" y="0"/>
                </a:lnTo>
                <a:lnTo>
                  <a:pt x="2560367" y="2962711"/>
                </a:lnTo>
                <a:lnTo>
                  <a:pt x="0" y="2962711"/>
                </a:lnTo>
                <a:lnTo>
                  <a:pt x="0" y="0"/>
                </a:lnTo>
                <a:close/>
              </a:path>
            </a:pathLst>
          </a:custGeom>
          <a:blipFill>
            <a:blip r:embed="rId3"/>
            <a:stretch>
              <a:fillRect l="-26654" t="-13159" r="-21320" b="-14560"/>
            </a:stretch>
          </a:blipFill>
        </p:spPr>
      </p:sp>
      <p:sp>
        <p:nvSpPr>
          <p:cNvPr name="Freeform 10" id="10"/>
          <p:cNvSpPr/>
          <p:nvPr/>
        </p:nvSpPr>
        <p:spPr>
          <a:xfrm flipH="false" flipV="false" rot="0">
            <a:off x="11852702" y="4605598"/>
            <a:ext cx="3755265" cy="3755265"/>
          </a:xfrm>
          <a:custGeom>
            <a:avLst/>
            <a:gdLst/>
            <a:ahLst/>
            <a:cxnLst/>
            <a:rect r="r" b="b" t="t" l="l"/>
            <a:pathLst>
              <a:path h="3755265" w="3755265">
                <a:moveTo>
                  <a:pt x="0" y="0"/>
                </a:moveTo>
                <a:lnTo>
                  <a:pt x="3755265" y="0"/>
                </a:lnTo>
                <a:lnTo>
                  <a:pt x="3755265" y="3755266"/>
                </a:lnTo>
                <a:lnTo>
                  <a:pt x="0" y="3755266"/>
                </a:lnTo>
                <a:lnTo>
                  <a:pt x="0" y="0"/>
                </a:lnTo>
                <a:close/>
              </a:path>
            </a:pathLst>
          </a:custGeom>
          <a:blipFill>
            <a:blip r:embed="rId4"/>
            <a:stretch>
              <a:fillRect l="0" t="0" r="0" b="0"/>
            </a:stretch>
          </a:blipFill>
        </p:spPr>
      </p:sp>
      <p:sp>
        <p:nvSpPr>
          <p:cNvPr name="Freeform 11" id="11"/>
          <p:cNvSpPr/>
          <p:nvPr/>
        </p:nvSpPr>
        <p:spPr>
          <a:xfrm flipH="false" flipV="false" rot="0">
            <a:off x="7356455" y="8433054"/>
            <a:ext cx="1354360" cy="1354360"/>
          </a:xfrm>
          <a:custGeom>
            <a:avLst/>
            <a:gdLst/>
            <a:ahLst/>
            <a:cxnLst/>
            <a:rect r="r" b="b" t="t" l="l"/>
            <a:pathLst>
              <a:path h="1354360" w="1354360">
                <a:moveTo>
                  <a:pt x="0" y="0"/>
                </a:moveTo>
                <a:lnTo>
                  <a:pt x="1354360" y="0"/>
                </a:lnTo>
                <a:lnTo>
                  <a:pt x="1354360" y="1354360"/>
                </a:lnTo>
                <a:lnTo>
                  <a:pt x="0" y="1354360"/>
                </a:lnTo>
                <a:lnTo>
                  <a:pt x="0" y="0"/>
                </a:lnTo>
                <a:close/>
              </a:path>
            </a:pathLst>
          </a:custGeom>
          <a:blipFill>
            <a:blip r:embed="rId5"/>
            <a:stretch>
              <a:fillRect l="0" t="0" r="0" b="0"/>
            </a:stretch>
          </a:blipFill>
        </p:spPr>
      </p:sp>
      <p:sp>
        <p:nvSpPr>
          <p:cNvPr name="TextBox 12" id="12"/>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TextBox 13" id="13"/>
          <p:cNvSpPr txBox="true"/>
          <p:nvPr/>
        </p:nvSpPr>
        <p:spPr>
          <a:xfrm rot="0">
            <a:off x="2854385" y="3966152"/>
            <a:ext cx="4090773" cy="639446"/>
          </a:xfrm>
          <a:prstGeom prst="rect">
            <a:avLst/>
          </a:prstGeom>
        </p:spPr>
        <p:txBody>
          <a:bodyPr anchor="t" rtlCol="false" tIns="0" lIns="0" bIns="0" rIns="0">
            <a:spAutoFit/>
          </a:bodyPr>
          <a:lstStyle/>
          <a:p>
            <a:pPr algn="ctr">
              <a:lnSpc>
                <a:spcPts val="5179"/>
              </a:lnSpc>
              <a:spcBef>
                <a:spcPct val="0"/>
              </a:spcBef>
            </a:pPr>
            <a:r>
              <a:rPr lang="en-US" sz="3699">
                <a:solidFill>
                  <a:srgbClr val="FF3131"/>
                </a:solidFill>
                <a:latin typeface="Varela Round"/>
                <a:ea typeface="Varela Round"/>
                <a:cs typeface="Varela Round"/>
                <a:sym typeface="Varela Round"/>
              </a:rPr>
              <a:t>Strong Passwords</a:t>
            </a:r>
          </a:p>
        </p:txBody>
      </p:sp>
      <p:sp>
        <p:nvSpPr>
          <p:cNvPr name="TextBox 14" id="14"/>
          <p:cNvSpPr txBox="true"/>
          <p:nvPr/>
        </p:nvSpPr>
        <p:spPr>
          <a:xfrm rot="0">
            <a:off x="5980792" y="6688707"/>
            <a:ext cx="5720653" cy="1296671"/>
          </a:xfrm>
          <a:prstGeom prst="rect">
            <a:avLst/>
          </a:prstGeom>
        </p:spPr>
        <p:txBody>
          <a:bodyPr anchor="t" rtlCol="false" tIns="0" lIns="0" bIns="0" rIns="0">
            <a:spAutoFit/>
          </a:bodyPr>
          <a:lstStyle/>
          <a:p>
            <a:pPr algn="ctr" marL="0" indent="0" lvl="0">
              <a:lnSpc>
                <a:spcPts val="5179"/>
              </a:lnSpc>
              <a:spcBef>
                <a:spcPct val="0"/>
              </a:spcBef>
            </a:pPr>
            <a:r>
              <a:rPr lang="en-US" sz="3699" strike="noStrike" u="none">
                <a:solidFill>
                  <a:srgbClr val="FF3131"/>
                </a:solidFill>
                <a:latin typeface="Varela Round"/>
                <a:ea typeface="Varela Round"/>
                <a:cs typeface="Varela Round"/>
                <a:sym typeface="Varela Round"/>
              </a:rPr>
              <a:t>Multi-Factor Authentication (MFA)</a:t>
            </a:r>
          </a:p>
        </p:txBody>
      </p:sp>
      <p:sp>
        <p:nvSpPr>
          <p:cNvPr name="TextBox 15" id="15"/>
          <p:cNvSpPr txBox="true"/>
          <p:nvPr/>
        </p:nvSpPr>
        <p:spPr>
          <a:xfrm rot="0">
            <a:off x="3180361" y="4837098"/>
            <a:ext cx="6706953" cy="1218134"/>
          </a:xfrm>
          <a:prstGeom prst="rect">
            <a:avLst/>
          </a:prstGeom>
        </p:spPr>
        <p:txBody>
          <a:bodyPr anchor="t" rtlCol="false" tIns="0" lIns="0" bIns="0" rIns="0">
            <a:spAutoFit/>
          </a:bodyPr>
          <a:lstStyle/>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a:t>
            </a:r>
            <a:r>
              <a:rPr lang="en-US" sz="2287">
                <a:solidFill>
                  <a:srgbClr val="000000"/>
                </a:solidFill>
                <a:latin typeface="Varela Round"/>
                <a:ea typeface="Varela Round"/>
                <a:cs typeface="Varela Round"/>
                <a:sym typeface="Varela Round"/>
              </a:rPr>
              <a:t>t least 12 characters.</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Avoid using obvious personal information </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 unique password for each account.</a:t>
            </a:r>
          </a:p>
        </p:txBody>
      </p:sp>
      <p:sp>
        <p:nvSpPr>
          <p:cNvPr name="TextBox 16" id="16"/>
          <p:cNvSpPr txBox="true"/>
          <p:nvPr/>
        </p:nvSpPr>
        <p:spPr>
          <a:xfrm rot="0">
            <a:off x="9887314" y="8618854"/>
            <a:ext cx="5720653" cy="639446"/>
          </a:xfrm>
          <a:prstGeom prst="rect">
            <a:avLst/>
          </a:prstGeom>
        </p:spPr>
        <p:txBody>
          <a:bodyPr anchor="t" rtlCol="false" tIns="0" lIns="0" bIns="0" rIns="0">
            <a:spAutoFit/>
          </a:bodyPr>
          <a:lstStyle/>
          <a:p>
            <a:pPr algn="ctr" marL="0" indent="0" lvl="0">
              <a:lnSpc>
                <a:spcPts val="5179"/>
              </a:lnSpc>
              <a:spcBef>
                <a:spcPct val="0"/>
              </a:spcBef>
            </a:pPr>
            <a:r>
              <a:rPr lang="en-US" sz="3699">
                <a:solidFill>
                  <a:srgbClr val="FF3131"/>
                </a:solidFill>
                <a:latin typeface="Varela Round"/>
                <a:ea typeface="Varela Round"/>
                <a:cs typeface="Varela Round"/>
                <a:sym typeface="Varela Round"/>
              </a:rPr>
              <a:t>Use Password Manager</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48713" y="3326407"/>
            <a:ext cx="14107129" cy="6556393"/>
            <a:chOff x="0" y="0"/>
            <a:chExt cx="3715458" cy="1726787"/>
          </a:xfrm>
        </p:grpSpPr>
        <p:sp>
          <p:nvSpPr>
            <p:cNvPr name="Freeform 6" id="6"/>
            <p:cNvSpPr/>
            <p:nvPr/>
          </p:nvSpPr>
          <p:spPr>
            <a:xfrm flipH="false" flipV="false" rot="0">
              <a:off x="0" y="0"/>
              <a:ext cx="3715458" cy="1726787"/>
            </a:xfrm>
            <a:custGeom>
              <a:avLst/>
              <a:gdLst/>
              <a:ahLst/>
              <a:cxnLst/>
              <a:rect r="r" b="b" t="t" l="l"/>
              <a:pathLst>
                <a:path h="1726787" w="3715458">
                  <a:moveTo>
                    <a:pt x="54879" y="0"/>
                  </a:moveTo>
                  <a:lnTo>
                    <a:pt x="3660578" y="0"/>
                  </a:lnTo>
                  <a:cubicBezTo>
                    <a:pt x="3675133" y="0"/>
                    <a:pt x="3689092" y="5782"/>
                    <a:pt x="3699384" y="16074"/>
                  </a:cubicBezTo>
                  <a:cubicBezTo>
                    <a:pt x="3709676" y="26366"/>
                    <a:pt x="3715458" y="40325"/>
                    <a:pt x="3715458" y="54879"/>
                  </a:cubicBezTo>
                  <a:lnTo>
                    <a:pt x="3715458" y="1671907"/>
                  </a:lnTo>
                  <a:cubicBezTo>
                    <a:pt x="3715458" y="1702216"/>
                    <a:pt x="3690888" y="1726787"/>
                    <a:pt x="3660578" y="1726787"/>
                  </a:cubicBezTo>
                  <a:lnTo>
                    <a:pt x="54879" y="1726787"/>
                  </a:lnTo>
                  <a:cubicBezTo>
                    <a:pt x="40325" y="1726787"/>
                    <a:pt x="26366" y="1721005"/>
                    <a:pt x="16074" y="1710713"/>
                  </a:cubicBezTo>
                  <a:cubicBezTo>
                    <a:pt x="5782" y="1700421"/>
                    <a:pt x="0" y="1686462"/>
                    <a:pt x="0" y="167190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648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94234" y="4673339"/>
            <a:ext cx="3523216" cy="3523216"/>
          </a:xfrm>
          <a:custGeom>
            <a:avLst/>
            <a:gdLst/>
            <a:ahLst/>
            <a:cxnLst/>
            <a:rect r="r" b="b" t="t" l="l"/>
            <a:pathLst>
              <a:path h="3523216" w="3523216">
                <a:moveTo>
                  <a:pt x="0" y="0"/>
                </a:moveTo>
                <a:lnTo>
                  <a:pt x="3523216" y="0"/>
                </a:lnTo>
                <a:lnTo>
                  <a:pt x="3523216" y="3523216"/>
                </a:lnTo>
                <a:lnTo>
                  <a:pt x="0" y="3523216"/>
                </a:lnTo>
                <a:lnTo>
                  <a:pt x="0" y="0"/>
                </a:lnTo>
                <a:close/>
              </a:path>
            </a:pathLst>
          </a:custGeom>
          <a:blipFill>
            <a:blip r:embed="rId2"/>
            <a:stretch>
              <a:fillRect l="0" t="0" r="0" b="0"/>
            </a:stretch>
          </a:blipFill>
        </p:spPr>
      </p:sp>
      <p:sp>
        <p:nvSpPr>
          <p:cNvPr name="Freeform 9" id="9"/>
          <p:cNvSpPr/>
          <p:nvPr/>
        </p:nvSpPr>
        <p:spPr>
          <a:xfrm flipH="false" flipV="false" rot="0">
            <a:off x="7435015" y="7963467"/>
            <a:ext cx="1708985" cy="1708985"/>
          </a:xfrm>
          <a:custGeom>
            <a:avLst/>
            <a:gdLst/>
            <a:ahLst/>
            <a:cxnLst/>
            <a:rect r="r" b="b" t="t" l="l"/>
            <a:pathLst>
              <a:path h="1708985" w="1708985">
                <a:moveTo>
                  <a:pt x="0" y="0"/>
                </a:moveTo>
                <a:lnTo>
                  <a:pt x="1708985" y="0"/>
                </a:lnTo>
                <a:lnTo>
                  <a:pt x="1708985" y="1708985"/>
                </a:lnTo>
                <a:lnTo>
                  <a:pt x="0" y="1708985"/>
                </a:lnTo>
                <a:lnTo>
                  <a:pt x="0" y="0"/>
                </a:lnTo>
                <a:close/>
              </a:path>
            </a:pathLst>
          </a:custGeom>
          <a:blipFill>
            <a:blip r:embed="rId3"/>
            <a:stretch>
              <a:fillRect l="0" t="0" r="0" b="0"/>
            </a:stretch>
          </a:blipFill>
        </p:spPr>
      </p:sp>
      <p:sp>
        <p:nvSpPr>
          <p:cNvPr name="Freeform 10" id="10"/>
          <p:cNvSpPr/>
          <p:nvPr/>
        </p:nvSpPr>
        <p:spPr>
          <a:xfrm flipH="false" flipV="false" rot="0">
            <a:off x="3720269" y="8175488"/>
            <a:ext cx="2401547" cy="1496965"/>
          </a:xfrm>
          <a:custGeom>
            <a:avLst/>
            <a:gdLst/>
            <a:ahLst/>
            <a:cxnLst/>
            <a:rect r="r" b="b" t="t" l="l"/>
            <a:pathLst>
              <a:path h="1496965" w="2401547">
                <a:moveTo>
                  <a:pt x="0" y="0"/>
                </a:moveTo>
                <a:lnTo>
                  <a:pt x="2401548" y="0"/>
                </a:lnTo>
                <a:lnTo>
                  <a:pt x="2401548" y="1496964"/>
                </a:lnTo>
                <a:lnTo>
                  <a:pt x="0" y="1496964"/>
                </a:lnTo>
                <a:lnTo>
                  <a:pt x="0" y="0"/>
                </a:lnTo>
                <a:close/>
              </a:path>
            </a:pathLst>
          </a:custGeom>
          <a:blipFill>
            <a:blip r:embed="rId4"/>
            <a:stretch>
              <a:fillRect l="0" t="0" r="0" b="0"/>
            </a:stretch>
          </a:blipFill>
        </p:spPr>
      </p:sp>
      <p:sp>
        <p:nvSpPr>
          <p:cNvPr name="Freeform 11" id="11"/>
          <p:cNvSpPr/>
          <p:nvPr/>
        </p:nvSpPr>
        <p:spPr>
          <a:xfrm flipH="false" flipV="false" rot="0">
            <a:off x="10142860" y="7858293"/>
            <a:ext cx="2303500" cy="1919332"/>
          </a:xfrm>
          <a:custGeom>
            <a:avLst/>
            <a:gdLst/>
            <a:ahLst/>
            <a:cxnLst/>
            <a:rect r="r" b="b" t="t" l="l"/>
            <a:pathLst>
              <a:path h="1919332" w="2303500">
                <a:moveTo>
                  <a:pt x="0" y="0"/>
                </a:moveTo>
                <a:lnTo>
                  <a:pt x="2303500" y="0"/>
                </a:lnTo>
                <a:lnTo>
                  <a:pt x="2303500" y="1919333"/>
                </a:lnTo>
                <a:lnTo>
                  <a:pt x="0" y="1919333"/>
                </a:lnTo>
                <a:lnTo>
                  <a:pt x="0" y="0"/>
                </a:lnTo>
                <a:close/>
              </a:path>
            </a:pathLst>
          </a:custGeom>
          <a:blipFill>
            <a:blip r:embed="rId5"/>
            <a:stretch>
              <a:fillRect l="-10547" t="-23275" r="-7915" b="-29835"/>
            </a:stretch>
          </a:blipFill>
        </p:spPr>
      </p:sp>
      <p:sp>
        <p:nvSpPr>
          <p:cNvPr name="TextBox 12" id="12"/>
          <p:cNvSpPr txBox="true"/>
          <p:nvPr/>
        </p:nvSpPr>
        <p:spPr>
          <a:xfrm rot="0">
            <a:off x="1296056" y="1543050"/>
            <a:ext cx="15695887" cy="1557604"/>
          </a:xfrm>
          <a:prstGeom prst="rect">
            <a:avLst/>
          </a:prstGeom>
        </p:spPr>
        <p:txBody>
          <a:bodyPr anchor="t" rtlCol="false" tIns="0" lIns="0" bIns="0" rIns="0">
            <a:spAutoFit/>
          </a:bodyPr>
          <a:lstStyle/>
          <a:p>
            <a:pPr algn="ctr">
              <a:lnSpc>
                <a:spcPts val="10879"/>
              </a:lnSpc>
            </a:pPr>
            <a:r>
              <a:rPr lang="en-US" sz="13599">
                <a:solidFill>
                  <a:srgbClr val="FFFFFF"/>
                </a:solidFill>
                <a:latin typeface="Squada One"/>
                <a:ea typeface="Squada One"/>
                <a:cs typeface="Squada One"/>
                <a:sym typeface="Squada One"/>
              </a:rPr>
              <a:t>Safe Internet Habits</a:t>
            </a:r>
          </a:p>
        </p:txBody>
      </p:sp>
      <p:sp>
        <p:nvSpPr>
          <p:cNvPr name="TextBox 13" id="13"/>
          <p:cNvSpPr txBox="true"/>
          <p:nvPr/>
        </p:nvSpPr>
        <p:spPr>
          <a:xfrm rot="0">
            <a:off x="2663422" y="4839751"/>
            <a:ext cx="10109131" cy="3123716"/>
          </a:xfrm>
          <a:prstGeom prst="rect">
            <a:avLst/>
          </a:prstGeom>
        </p:spPr>
        <p:txBody>
          <a:bodyPr anchor="t" rtlCol="false" tIns="0" lIns="0" bIns="0" rIns="0">
            <a:spAutoFit/>
          </a:bodyPr>
          <a:lstStyle/>
          <a:p>
            <a:pPr algn="l">
              <a:lnSpc>
                <a:spcPts val="4751"/>
              </a:lnSpc>
              <a:spcBef>
                <a:spcPct val="0"/>
              </a:spcBef>
            </a:pPr>
          </a:p>
          <a:p>
            <a:pPr algn="l">
              <a:lnSpc>
                <a:spcPts val="5871"/>
              </a:lnSpc>
              <a:spcBef>
                <a:spcPct val="0"/>
              </a:spcBef>
            </a:pPr>
            <a:r>
              <a:rPr lang="en-US" sz="4194">
                <a:solidFill>
                  <a:srgbClr val="FF3131"/>
                </a:solidFill>
                <a:latin typeface="Varela Round"/>
                <a:ea typeface="Varela Round"/>
                <a:cs typeface="Varela Round"/>
                <a:sym typeface="Varela Round"/>
              </a:rPr>
              <a:t>Signs of Unsafe Websites:</a:t>
            </a:r>
          </a:p>
          <a:p>
            <a:pPr algn="l">
              <a:lnSpc>
                <a:spcPts val="4751"/>
              </a:lnSpc>
              <a:spcBef>
                <a:spcPct val="0"/>
              </a:spcBef>
            </a:pPr>
            <a:r>
              <a:rPr lang="en-US" sz="3394">
                <a:solidFill>
                  <a:srgbClr val="000000"/>
                </a:solidFill>
                <a:latin typeface="Varela Round"/>
                <a:ea typeface="Varela Round"/>
                <a:cs typeface="Varela Round"/>
                <a:sym typeface="Varela Round"/>
              </a:rPr>
              <a:t>     </a:t>
            </a:r>
            <a:r>
              <a:rPr lang="en-US" sz="3394">
                <a:solidFill>
                  <a:srgbClr val="000000"/>
                </a:solidFill>
                <a:latin typeface="Varela Round"/>
                <a:ea typeface="Varela Round"/>
                <a:cs typeface="Varela Round"/>
                <a:sym typeface="Varela Round"/>
              </a:rPr>
              <a:t>No "https" or broken lock in the address bar.</a:t>
            </a:r>
          </a:p>
          <a:p>
            <a:pPr algn="l">
              <a:lnSpc>
                <a:spcPts val="4751"/>
              </a:lnSpc>
              <a:spcBef>
                <a:spcPct val="0"/>
              </a:spcBef>
            </a:pPr>
            <a:r>
              <a:rPr lang="en-US" sz="3394">
                <a:solidFill>
                  <a:srgbClr val="000000"/>
                </a:solidFill>
                <a:latin typeface="Varela Round"/>
                <a:ea typeface="Varela Round"/>
                <a:cs typeface="Varela Round"/>
                <a:sym typeface="Varela Round"/>
              </a:rPr>
              <a:t>     Pop-ups requesting personal data.</a:t>
            </a:r>
          </a:p>
          <a:p>
            <a:pPr algn="l">
              <a:lnSpc>
                <a:spcPts val="4751"/>
              </a:lnSpc>
              <a:spcBef>
                <a:spcPct val="0"/>
              </a:spcBef>
            </a:pPr>
            <a:r>
              <a:rPr lang="en-US" sz="3394">
                <a:solidFill>
                  <a:srgbClr val="000000"/>
                </a:solidFill>
                <a:latin typeface="Varela Round"/>
                <a:ea typeface="Varela Round"/>
                <a:cs typeface="Varela Round"/>
                <a:sym typeface="Varela Round"/>
              </a:rPr>
              <a:t>     Suspicious download links.</a:t>
            </a:r>
          </a:p>
        </p:txBody>
      </p:sp>
      <p:sp>
        <p:nvSpPr>
          <p:cNvPr name="TextBox 14" id="14"/>
          <p:cNvSpPr txBox="true"/>
          <p:nvPr/>
        </p:nvSpPr>
        <p:spPr>
          <a:xfrm rot="0">
            <a:off x="4276826" y="3714890"/>
            <a:ext cx="9356139" cy="1491545"/>
          </a:xfrm>
          <a:prstGeom prst="rect">
            <a:avLst/>
          </a:prstGeom>
        </p:spPr>
        <p:txBody>
          <a:bodyPr anchor="t" rtlCol="false" tIns="0" lIns="0" bIns="0" rIns="0">
            <a:spAutoFit/>
          </a:bodyPr>
          <a:lstStyle/>
          <a:p>
            <a:pPr algn="ctr">
              <a:lnSpc>
                <a:spcPts val="7038"/>
              </a:lnSpc>
              <a:spcBef>
                <a:spcPct val="0"/>
              </a:spcBef>
            </a:pPr>
            <a:r>
              <a:rPr lang="en-US" sz="5027">
                <a:solidFill>
                  <a:srgbClr val="FF3131"/>
                </a:solidFill>
                <a:latin typeface="Varela Round"/>
                <a:ea typeface="Varela Round"/>
                <a:cs typeface="Varela Round"/>
                <a:sym typeface="Varela Round"/>
              </a:rPr>
              <a:t>Safe Browsing</a:t>
            </a:r>
          </a:p>
          <a:p>
            <a:pPr algn="ctr">
              <a:lnSpc>
                <a:spcPts val="4938"/>
              </a:lnSpc>
              <a:spcBef>
                <a:spcPct val="0"/>
              </a:spcBef>
            </a:pPr>
            <a:r>
              <a:rPr lang="en-US" sz="3527">
                <a:solidFill>
                  <a:srgbClr val="000000"/>
                </a:solidFill>
                <a:latin typeface="Varela Round"/>
                <a:ea typeface="Varela Round"/>
                <a:cs typeface="Varela Round"/>
                <a:sym typeface="Varela Round"/>
              </a:rPr>
              <a:t>Fake websites can steal your sensitive info.</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564991" y="6142481"/>
            <a:ext cx="2097914" cy="2097914"/>
          </a:xfrm>
          <a:custGeom>
            <a:avLst/>
            <a:gdLst/>
            <a:ahLst/>
            <a:cxnLst/>
            <a:rect r="r" b="b" t="t" l="l"/>
            <a:pathLst>
              <a:path h="2097914" w="2097914">
                <a:moveTo>
                  <a:pt x="0" y="0"/>
                </a:moveTo>
                <a:lnTo>
                  <a:pt x="2097914" y="0"/>
                </a:lnTo>
                <a:lnTo>
                  <a:pt x="2097914" y="2097914"/>
                </a:lnTo>
                <a:lnTo>
                  <a:pt x="0" y="2097914"/>
                </a:lnTo>
                <a:lnTo>
                  <a:pt x="0" y="0"/>
                </a:lnTo>
                <a:close/>
              </a:path>
            </a:pathLst>
          </a:custGeom>
          <a:blipFill>
            <a:blip r:embed="rId2"/>
            <a:stretch>
              <a:fillRect l="0" t="0" r="0" b="0"/>
            </a:stretch>
          </a:blipFill>
        </p:spPr>
      </p:sp>
      <p:sp>
        <p:nvSpPr>
          <p:cNvPr name="Freeform 9" id="9"/>
          <p:cNvSpPr/>
          <p:nvPr/>
        </p:nvSpPr>
        <p:spPr>
          <a:xfrm flipH="false" flipV="false" rot="0">
            <a:off x="11077933" y="4202917"/>
            <a:ext cx="1881166" cy="1881166"/>
          </a:xfrm>
          <a:custGeom>
            <a:avLst/>
            <a:gdLst/>
            <a:ahLst/>
            <a:cxnLst/>
            <a:rect r="r" b="b" t="t" l="l"/>
            <a:pathLst>
              <a:path h="1881166" w="1881166">
                <a:moveTo>
                  <a:pt x="0" y="0"/>
                </a:moveTo>
                <a:lnTo>
                  <a:pt x="1881167" y="0"/>
                </a:lnTo>
                <a:lnTo>
                  <a:pt x="1881167" y="1881166"/>
                </a:lnTo>
                <a:lnTo>
                  <a:pt x="0" y="1881166"/>
                </a:lnTo>
                <a:lnTo>
                  <a:pt x="0" y="0"/>
                </a:lnTo>
                <a:close/>
              </a:path>
            </a:pathLst>
          </a:custGeom>
          <a:blipFill>
            <a:blip r:embed="rId3"/>
            <a:stretch>
              <a:fillRect l="0" t="0" r="0" b="0"/>
            </a:stretch>
          </a:blipFill>
        </p:spPr>
      </p:sp>
      <p:sp>
        <p:nvSpPr>
          <p:cNvPr name="TextBox 10" id="10"/>
          <p:cNvSpPr txBox="true"/>
          <p:nvPr/>
        </p:nvSpPr>
        <p:spPr>
          <a:xfrm rot="0">
            <a:off x="1296056" y="1476375"/>
            <a:ext cx="15695887" cy="1381125"/>
          </a:xfrm>
          <a:prstGeom prst="rect">
            <a:avLst/>
          </a:prstGeom>
        </p:spPr>
        <p:txBody>
          <a:bodyPr anchor="t" rtlCol="false" tIns="0" lIns="0" bIns="0" rIns="0">
            <a:spAutoFit/>
          </a:bodyPr>
          <a:lstStyle/>
          <a:p>
            <a:pPr algn="ctr">
              <a:lnSpc>
                <a:spcPts val="9600"/>
              </a:lnSpc>
            </a:pPr>
            <a:r>
              <a:rPr lang="en-US" sz="12000">
                <a:solidFill>
                  <a:srgbClr val="FFFFFF"/>
                </a:solidFill>
                <a:latin typeface="Squada One"/>
                <a:ea typeface="Squada One"/>
                <a:cs typeface="Squada One"/>
                <a:sym typeface="Squada One"/>
              </a:rPr>
              <a:t>Data Protection and Privacy</a:t>
            </a:r>
          </a:p>
        </p:txBody>
      </p:sp>
      <p:sp>
        <p:nvSpPr>
          <p:cNvPr name="TextBox 11" id="11"/>
          <p:cNvSpPr txBox="true"/>
          <p:nvPr/>
        </p:nvSpPr>
        <p:spPr>
          <a:xfrm rot="0">
            <a:off x="9255997" y="6463476"/>
            <a:ext cx="6300170" cy="1776920"/>
          </a:xfrm>
          <a:prstGeom prst="rect">
            <a:avLst/>
          </a:prstGeom>
        </p:spPr>
        <p:txBody>
          <a:bodyPr anchor="t" rtlCol="false" tIns="0" lIns="0" bIns="0" rIns="0">
            <a:spAutoFit/>
          </a:bodyPr>
          <a:lstStyle/>
          <a:p>
            <a:pPr algn="ctr">
              <a:lnSpc>
                <a:spcPts val="4779"/>
              </a:lnSpc>
              <a:spcBef>
                <a:spcPct val="0"/>
              </a:spcBef>
            </a:pPr>
            <a:r>
              <a:rPr lang="en-US" sz="3413">
                <a:solidFill>
                  <a:srgbClr val="000000"/>
                </a:solidFill>
                <a:latin typeface="Varela Round"/>
                <a:ea typeface="Varela Round"/>
                <a:cs typeface="Varela Round"/>
                <a:sym typeface="Varela Round"/>
              </a:rPr>
              <a:t>Use privacy settings on social platforms to control who can see your information.</a:t>
            </a:r>
          </a:p>
        </p:txBody>
      </p:sp>
      <p:sp>
        <p:nvSpPr>
          <p:cNvPr name="TextBox 12" id="12"/>
          <p:cNvSpPr txBox="true"/>
          <p:nvPr/>
        </p:nvSpPr>
        <p:spPr>
          <a:xfrm rot="0">
            <a:off x="3209995" y="4219302"/>
            <a:ext cx="4807905" cy="1781722"/>
          </a:xfrm>
          <a:prstGeom prst="rect">
            <a:avLst/>
          </a:prstGeom>
        </p:spPr>
        <p:txBody>
          <a:bodyPr anchor="t" rtlCol="false" tIns="0" lIns="0" bIns="0" rIns="0">
            <a:spAutoFit/>
          </a:bodyPr>
          <a:lstStyle/>
          <a:p>
            <a:pPr algn="ctr">
              <a:lnSpc>
                <a:spcPts val="4792"/>
              </a:lnSpc>
              <a:spcBef>
                <a:spcPct val="0"/>
              </a:spcBef>
            </a:pPr>
            <a:r>
              <a:rPr lang="en-US" sz="3423">
                <a:solidFill>
                  <a:srgbClr val="000000"/>
                </a:solidFill>
                <a:latin typeface="Varela Round"/>
                <a:ea typeface="Varela Round"/>
                <a:cs typeface="Varela Round"/>
                <a:sym typeface="Varela Round"/>
              </a:rPr>
              <a:t>Limit what personal information you share on social media.</a:t>
            </a:r>
          </a:p>
        </p:txBody>
      </p:sp>
    </p:spTree>
  </p:cSld>
  <p:clrMapOvr>
    <a:masterClrMapping/>
  </p:clrMapOvr>
</p:sld>
</file>

<file path=ppt/slides/slide9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Incident Reporting and Response</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752420"/>
            <a:chOff x="0" y="0"/>
            <a:chExt cx="3666049" cy="1778415"/>
          </a:xfrm>
        </p:grpSpPr>
        <p:sp>
          <p:nvSpPr>
            <p:cNvPr name="Freeform 6" id="6"/>
            <p:cNvSpPr/>
            <p:nvPr/>
          </p:nvSpPr>
          <p:spPr>
            <a:xfrm flipH="false" flipV="false" rot="0">
              <a:off x="0" y="0"/>
              <a:ext cx="3666049" cy="1778415"/>
            </a:xfrm>
            <a:custGeom>
              <a:avLst/>
              <a:gdLst/>
              <a:ahLst/>
              <a:cxnLst/>
              <a:rect r="r" b="b" t="t" l="l"/>
              <a:pathLst>
                <a:path h="1778415" w="3666049">
                  <a:moveTo>
                    <a:pt x="55619" y="0"/>
                  </a:moveTo>
                  <a:lnTo>
                    <a:pt x="3610430" y="0"/>
                  </a:lnTo>
                  <a:cubicBezTo>
                    <a:pt x="3641148" y="0"/>
                    <a:pt x="3666049" y="24902"/>
                    <a:pt x="3666049" y="55619"/>
                  </a:cubicBezTo>
                  <a:lnTo>
                    <a:pt x="3666049" y="1722796"/>
                  </a:lnTo>
                  <a:cubicBezTo>
                    <a:pt x="3666049" y="1753514"/>
                    <a:pt x="3641148" y="1778415"/>
                    <a:pt x="3610430" y="1778415"/>
                  </a:cubicBezTo>
                  <a:lnTo>
                    <a:pt x="55619" y="1778415"/>
                  </a:lnTo>
                  <a:cubicBezTo>
                    <a:pt x="24902" y="1778415"/>
                    <a:pt x="0" y="1753514"/>
                    <a:pt x="0" y="1722796"/>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81651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704718" y="4886173"/>
            <a:ext cx="2608596" cy="2152548"/>
          </a:xfrm>
          <a:custGeom>
            <a:avLst/>
            <a:gdLst/>
            <a:ahLst/>
            <a:cxnLst/>
            <a:rect r="r" b="b" t="t" l="l"/>
            <a:pathLst>
              <a:path h="2152548" w="2608596">
                <a:moveTo>
                  <a:pt x="0" y="0"/>
                </a:moveTo>
                <a:lnTo>
                  <a:pt x="2608596" y="0"/>
                </a:lnTo>
                <a:lnTo>
                  <a:pt x="2608596" y="2152548"/>
                </a:lnTo>
                <a:lnTo>
                  <a:pt x="0" y="2152548"/>
                </a:lnTo>
                <a:lnTo>
                  <a:pt x="0" y="0"/>
                </a:lnTo>
                <a:close/>
              </a:path>
            </a:pathLst>
          </a:custGeom>
          <a:blipFill>
            <a:blip r:embed="rId2"/>
            <a:stretch>
              <a:fillRect l="-24261" t="-39568" r="-25748" b="-42223"/>
            </a:stretch>
          </a:blipFill>
        </p:spPr>
      </p:sp>
      <p:sp>
        <p:nvSpPr>
          <p:cNvPr name="Freeform 9" id="9"/>
          <p:cNvSpPr/>
          <p:nvPr/>
        </p:nvSpPr>
        <p:spPr>
          <a:xfrm flipH="false" flipV="false" rot="0">
            <a:off x="7824882" y="4886173"/>
            <a:ext cx="2638237" cy="2638237"/>
          </a:xfrm>
          <a:custGeom>
            <a:avLst/>
            <a:gdLst/>
            <a:ahLst/>
            <a:cxnLst/>
            <a:rect r="r" b="b" t="t" l="l"/>
            <a:pathLst>
              <a:path h="2638237" w="2638237">
                <a:moveTo>
                  <a:pt x="0" y="0"/>
                </a:moveTo>
                <a:lnTo>
                  <a:pt x="2638236" y="0"/>
                </a:lnTo>
                <a:lnTo>
                  <a:pt x="2638236" y="2638237"/>
                </a:lnTo>
                <a:lnTo>
                  <a:pt x="0" y="2638237"/>
                </a:lnTo>
                <a:lnTo>
                  <a:pt x="0" y="0"/>
                </a:lnTo>
                <a:close/>
              </a:path>
            </a:pathLst>
          </a:custGeom>
          <a:blipFill>
            <a:blip r:embed="rId3"/>
            <a:stretch>
              <a:fillRect l="0" t="0" r="0" b="0"/>
            </a:stretch>
          </a:blipFill>
        </p:spPr>
      </p:sp>
      <p:sp>
        <p:nvSpPr>
          <p:cNvPr name="Freeform 10" id="10"/>
          <p:cNvSpPr/>
          <p:nvPr/>
        </p:nvSpPr>
        <p:spPr>
          <a:xfrm flipH="false" flipV="false" rot="0">
            <a:off x="4073826" y="4886173"/>
            <a:ext cx="2512806" cy="2512806"/>
          </a:xfrm>
          <a:custGeom>
            <a:avLst/>
            <a:gdLst/>
            <a:ahLst/>
            <a:cxnLst/>
            <a:rect r="r" b="b" t="t" l="l"/>
            <a:pathLst>
              <a:path h="2512806" w="2512806">
                <a:moveTo>
                  <a:pt x="0" y="0"/>
                </a:moveTo>
                <a:lnTo>
                  <a:pt x="2512806" y="0"/>
                </a:lnTo>
                <a:lnTo>
                  <a:pt x="2512806" y="2512806"/>
                </a:lnTo>
                <a:lnTo>
                  <a:pt x="0" y="2512806"/>
                </a:lnTo>
                <a:lnTo>
                  <a:pt x="0" y="0"/>
                </a:lnTo>
                <a:close/>
              </a:path>
            </a:pathLst>
          </a:custGeom>
          <a:blipFill>
            <a:blip r:embed="rId4"/>
            <a:stretch>
              <a:fillRect l="0" t="0" r="0" b="0"/>
            </a:stretch>
          </a:blipFill>
        </p:spPr>
      </p:sp>
      <p:sp>
        <p:nvSpPr>
          <p:cNvPr name="TextBox 11" id="11"/>
          <p:cNvSpPr txBox="true"/>
          <p:nvPr/>
        </p:nvSpPr>
        <p:spPr>
          <a:xfrm rot="0">
            <a:off x="2363242" y="1409700"/>
            <a:ext cx="13731933" cy="1136645"/>
          </a:xfrm>
          <a:prstGeom prst="rect">
            <a:avLst/>
          </a:prstGeom>
        </p:spPr>
        <p:txBody>
          <a:bodyPr anchor="t" rtlCol="false" tIns="0" lIns="0" bIns="0" rIns="0">
            <a:spAutoFit/>
          </a:bodyPr>
          <a:lstStyle/>
          <a:p>
            <a:pPr algn="l">
              <a:lnSpc>
                <a:spcPts val="7999"/>
              </a:lnSpc>
            </a:pPr>
            <a:r>
              <a:rPr lang="en-US" sz="9999">
                <a:solidFill>
                  <a:srgbClr val="FFFFFF"/>
                </a:solidFill>
                <a:latin typeface="Squada One"/>
                <a:ea typeface="Squada One"/>
                <a:cs typeface="Squada One"/>
                <a:sym typeface="Squada One"/>
              </a:rPr>
              <a:t>Recognizing Cyber Incidents</a:t>
            </a:r>
          </a:p>
        </p:txBody>
      </p:sp>
      <p:sp>
        <p:nvSpPr>
          <p:cNvPr name="TextBox 12" id="12"/>
          <p:cNvSpPr txBox="true"/>
          <p:nvPr/>
        </p:nvSpPr>
        <p:spPr>
          <a:xfrm rot="0">
            <a:off x="3310020" y="3662112"/>
            <a:ext cx="4807905" cy="1181055"/>
          </a:xfrm>
          <a:prstGeom prst="rect">
            <a:avLst/>
          </a:prstGeom>
        </p:spPr>
        <p:txBody>
          <a:bodyPr anchor="t" rtlCol="false" tIns="0" lIns="0" bIns="0" rIns="0">
            <a:spAutoFit/>
          </a:bodyPr>
          <a:lstStyle/>
          <a:p>
            <a:pPr algn="ctr">
              <a:lnSpc>
                <a:spcPts val="4792"/>
              </a:lnSpc>
              <a:spcBef>
                <a:spcPct val="0"/>
              </a:spcBef>
            </a:pPr>
            <a:r>
              <a:rPr lang="en-US" sz="3423">
                <a:solidFill>
                  <a:srgbClr val="004AAD"/>
                </a:solidFill>
                <a:latin typeface="Varela Round"/>
                <a:ea typeface="Varela Round"/>
                <a:cs typeface="Varela Round"/>
                <a:sym typeface="Varela Round"/>
              </a:rPr>
              <a:t>Unfa</a:t>
            </a:r>
            <a:r>
              <a:rPr lang="en-US" sz="3423">
                <a:solidFill>
                  <a:srgbClr val="004AAD"/>
                </a:solidFill>
                <a:latin typeface="Varela Round"/>
                <a:ea typeface="Varela Round"/>
                <a:cs typeface="Varela Round"/>
                <a:sym typeface="Varela Round"/>
              </a:rPr>
              <a:t>miliar login attempts on accounts.</a:t>
            </a:r>
          </a:p>
        </p:txBody>
      </p:sp>
      <p:sp>
        <p:nvSpPr>
          <p:cNvPr name="TextBox 13" id="13"/>
          <p:cNvSpPr txBox="true"/>
          <p:nvPr/>
        </p:nvSpPr>
        <p:spPr>
          <a:xfrm rot="0">
            <a:off x="11193915" y="3662112"/>
            <a:ext cx="3630203" cy="1181055"/>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M</a:t>
            </a:r>
            <a:r>
              <a:rPr lang="en-US" sz="3423">
                <a:solidFill>
                  <a:srgbClr val="040505"/>
                </a:solidFill>
                <a:latin typeface="Varela Round"/>
                <a:ea typeface="Varela Round"/>
                <a:cs typeface="Varela Round"/>
                <a:sym typeface="Varela Round"/>
              </a:rPr>
              <a:t>issing or altered data.</a:t>
            </a:r>
          </a:p>
        </p:txBody>
      </p:sp>
      <p:sp>
        <p:nvSpPr>
          <p:cNvPr name="TextBox 14" id="14"/>
          <p:cNvSpPr txBox="true"/>
          <p:nvPr/>
        </p:nvSpPr>
        <p:spPr>
          <a:xfrm rot="0">
            <a:off x="6489237" y="7379929"/>
            <a:ext cx="5479941" cy="1781722"/>
          </a:xfrm>
          <a:prstGeom prst="rect">
            <a:avLst/>
          </a:prstGeom>
        </p:spPr>
        <p:txBody>
          <a:bodyPr anchor="t" rtlCol="false" tIns="0" lIns="0" bIns="0" rIns="0">
            <a:spAutoFit/>
          </a:bodyPr>
          <a:lstStyle/>
          <a:p>
            <a:pPr algn="ctr">
              <a:lnSpc>
                <a:spcPts val="4792"/>
              </a:lnSpc>
              <a:spcBef>
                <a:spcPct val="0"/>
              </a:spcBef>
            </a:pPr>
            <a:r>
              <a:rPr lang="en-US" sz="3423">
                <a:solidFill>
                  <a:srgbClr val="1FAA96"/>
                </a:solidFill>
                <a:latin typeface="Varela Round"/>
                <a:ea typeface="Varela Round"/>
                <a:cs typeface="Varela Round"/>
                <a:sym typeface="Varela Round"/>
              </a:rPr>
              <a:t>Notifications fro</a:t>
            </a:r>
            <a:r>
              <a:rPr lang="en-US" sz="3423">
                <a:solidFill>
                  <a:srgbClr val="1FAA96"/>
                </a:solidFill>
                <a:latin typeface="Varela Round"/>
                <a:ea typeface="Varela Round"/>
                <a:cs typeface="Varela Round"/>
                <a:sym typeface="Varela Round"/>
              </a:rPr>
              <a:t>m antivirus software about detected threats.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5507784"/>
            <a:chOff x="0" y="0"/>
            <a:chExt cx="3666049" cy="1450610"/>
          </a:xfrm>
        </p:grpSpPr>
        <p:sp>
          <p:nvSpPr>
            <p:cNvPr name="Freeform 6" id="6"/>
            <p:cNvSpPr/>
            <p:nvPr/>
          </p:nvSpPr>
          <p:spPr>
            <a:xfrm flipH="false" flipV="false" rot="0">
              <a:off x="0" y="0"/>
              <a:ext cx="3666049" cy="1450610"/>
            </a:xfrm>
            <a:custGeom>
              <a:avLst/>
              <a:gdLst/>
              <a:ahLst/>
              <a:cxnLst/>
              <a:rect r="r" b="b" t="t" l="l"/>
              <a:pathLst>
                <a:path h="1450610" w="3666049">
                  <a:moveTo>
                    <a:pt x="55619" y="0"/>
                  </a:moveTo>
                  <a:lnTo>
                    <a:pt x="3610430" y="0"/>
                  </a:lnTo>
                  <a:cubicBezTo>
                    <a:pt x="3641148" y="0"/>
                    <a:pt x="3666049" y="24902"/>
                    <a:pt x="3666049" y="55619"/>
                  </a:cubicBezTo>
                  <a:lnTo>
                    <a:pt x="3666049" y="1394991"/>
                  </a:lnTo>
                  <a:cubicBezTo>
                    <a:pt x="3666049" y="1425708"/>
                    <a:pt x="3641148" y="1450610"/>
                    <a:pt x="3610430" y="1450610"/>
                  </a:cubicBezTo>
                  <a:lnTo>
                    <a:pt x="55619" y="1450610"/>
                  </a:lnTo>
                  <a:cubicBezTo>
                    <a:pt x="24902" y="1450610"/>
                    <a:pt x="0" y="1425708"/>
                    <a:pt x="0" y="1394991"/>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48871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8569" y="7306276"/>
            <a:ext cx="3908093" cy="2637963"/>
          </a:xfrm>
          <a:custGeom>
            <a:avLst/>
            <a:gdLst/>
            <a:ahLst/>
            <a:cxnLst/>
            <a:rect r="r" b="b" t="t" l="l"/>
            <a:pathLst>
              <a:path h="2637963" w="3908093">
                <a:moveTo>
                  <a:pt x="0" y="0"/>
                </a:moveTo>
                <a:lnTo>
                  <a:pt x="3908093" y="0"/>
                </a:lnTo>
                <a:lnTo>
                  <a:pt x="3908093" y="2637963"/>
                </a:lnTo>
                <a:lnTo>
                  <a:pt x="0" y="2637963"/>
                </a:lnTo>
                <a:lnTo>
                  <a:pt x="0" y="0"/>
                </a:lnTo>
                <a:close/>
              </a:path>
            </a:pathLst>
          </a:custGeom>
          <a:blipFill>
            <a:blip r:embed="rId2"/>
            <a:stretch>
              <a:fillRect l="0" t="0" r="0" b="0"/>
            </a:stretch>
          </a:blipFill>
        </p:spPr>
      </p:sp>
      <p:sp>
        <p:nvSpPr>
          <p:cNvPr name="TextBox 9" id="9"/>
          <p:cNvSpPr txBox="true"/>
          <p:nvPr/>
        </p:nvSpPr>
        <p:spPr>
          <a:xfrm rot="0">
            <a:off x="4223489" y="3618587"/>
            <a:ext cx="10530480" cy="4780321"/>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Record deta</a:t>
            </a:r>
            <a:r>
              <a:rPr lang="en-US" sz="3423">
                <a:solidFill>
                  <a:srgbClr val="040505"/>
                </a:solidFill>
                <a:latin typeface="Varela Round"/>
                <a:ea typeface="Varela Round"/>
                <a:cs typeface="Varela Round"/>
                <a:sym typeface="Varela Round"/>
              </a:rPr>
              <a:t>ils of the suspicious activity (e.g., time, email content, attached files).</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Contact your IT support or incident response team.</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Follow instructions on what to do next (e.g., disconnect from the network).</a:t>
            </a:r>
          </a:p>
          <a:p>
            <a:pPr algn="ctr">
              <a:lnSpc>
                <a:spcPts val="4792"/>
              </a:lnSpc>
              <a:spcBef>
                <a:spcPct val="0"/>
              </a:spcBef>
            </a:pPr>
          </a:p>
        </p:txBody>
      </p:sp>
      <p:sp>
        <p:nvSpPr>
          <p:cNvPr name="Freeform 10" id="10"/>
          <p:cNvSpPr/>
          <p:nvPr/>
        </p:nvSpPr>
        <p:spPr>
          <a:xfrm flipH="false" flipV="false" rot="0">
            <a:off x="14753969" y="4084380"/>
            <a:ext cx="1347751" cy="1347751"/>
          </a:xfrm>
          <a:custGeom>
            <a:avLst/>
            <a:gdLst/>
            <a:ahLst/>
            <a:cxnLst/>
            <a:rect r="r" b="b" t="t" l="l"/>
            <a:pathLst>
              <a:path h="1347751" w="1347751">
                <a:moveTo>
                  <a:pt x="0" y="0"/>
                </a:moveTo>
                <a:lnTo>
                  <a:pt x="1347751" y="0"/>
                </a:lnTo>
                <a:lnTo>
                  <a:pt x="1347751" y="1347751"/>
                </a:lnTo>
                <a:lnTo>
                  <a:pt x="0" y="1347751"/>
                </a:lnTo>
                <a:lnTo>
                  <a:pt x="0" y="0"/>
                </a:lnTo>
                <a:close/>
              </a:path>
            </a:pathLst>
          </a:custGeom>
          <a:blipFill>
            <a:blip r:embed="rId3"/>
            <a:stretch>
              <a:fillRect l="0" t="0" r="0" b="0"/>
            </a:stretch>
          </a:blipFill>
        </p:spPr>
      </p:sp>
      <p:sp>
        <p:nvSpPr>
          <p:cNvPr name="Freeform 11" id="11"/>
          <p:cNvSpPr/>
          <p:nvPr/>
        </p:nvSpPr>
        <p:spPr>
          <a:xfrm flipH="false" flipV="false" rot="0">
            <a:off x="2638665" y="4351088"/>
            <a:ext cx="1584824" cy="1584824"/>
          </a:xfrm>
          <a:custGeom>
            <a:avLst/>
            <a:gdLst/>
            <a:ahLst/>
            <a:cxnLst/>
            <a:rect r="r" b="b" t="t" l="l"/>
            <a:pathLst>
              <a:path h="1584824" w="1584824">
                <a:moveTo>
                  <a:pt x="0" y="0"/>
                </a:moveTo>
                <a:lnTo>
                  <a:pt x="1584824" y="0"/>
                </a:lnTo>
                <a:lnTo>
                  <a:pt x="1584824" y="1584824"/>
                </a:lnTo>
                <a:lnTo>
                  <a:pt x="0" y="1584824"/>
                </a:lnTo>
                <a:lnTo>
                  <a:pt x="0" y="0"/>
                </a:lnTo>
                <a:close/>
              </a:path>
            </a:pathLst>
          </a:custGeom>
          <a:blipFill>
            <a:blip r:embed="rId4"/>
            <a:stretch>
              <a:fillRect l="0" t="0" r="0" b="0"/>
            </a:stretch>
          </a:blipFill>
        </p:spPr>
      </p:sp>
      <p:sp>
        <p:nvSpPr>
          <p:cNvPr name="TextBox 12" id="12"/>
          <p:cNvSpPr txBox="true"/>
          <p:nvPr/>
        </p:nvSpPr>
        <p:spPr>
          <a:xfrm rot="0">
            <a:off x="2269443" y="1187052"/>
            <a:ext cx="14709861"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Reporting Procedures</a:t>
            </a:r>
          </a:p>
        </p:txBody>
      </p:sp>
    </p:spTree>
  </p:cSld>
  <p:clrMapOvr>
    <a:masterClrMapping/>
  </p:clrMapOvr>
</p:sld>
</file>

<file path=ppt/slides/slide9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a:ln w="95250" cap="rnd">
              <a:solidFill>
                <a:srgbClr val="5E17EB"/>
              </a:solidFill>
              <a:prstDash val="solid"/>
              <a:round/>
            </a:ln>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0793" y="8373355"/>
            <a:ext cx="13153719" cy="1074571"/>
            <a:chOff x="0" y="0"/>
            <a:chExt cx="3194473" cy="260967"/>
          </a:xfrm>
        </p:grpSpPr>
        <p:sp>
          <p:nvSpPr>
            <p:cNvPr name="Freeform 6" id="6"/>
            <p:cNvSpPr/>
            <p:nvPr/>
          </p:nvSpPr>
          <p:spPr>
            <a:xfrm flipH="false" flipV="false" rot="0">
              <a:off x="0" y="0"/>
              <a:ext cx="3194473" cy="260967"/>
            </a:xfrm>
            <a:custGeom>
              <a:avLst/>
              <a:gdLst/>
              <a:ahLst/>
              <a:cxnLst/>
              <a:rect r="r" b="b" t="t" l="l"/>
              <a:pathLst>
                <a:path h="260967" w="3194473">
                  <a:moveTo>
                    <a:pt x="58857" y="0"/>
                  </a:moveTo>
                  <a:lnTo>
                    <a:pt x="3135615" y="0"/>
                  </a:lnTo>
                  <a:cubicBezTo>
                    <a:pt x="3151225" y="0"/>
                    <a:pt x="3166196" y="6201"/>
                    <a:pt x="3177234" y="17239"/>
                  </a:cubicBezTo>
                  <a:cubicBezTo>
                    <a:pt x="3188272" y="28277"/>
                    <a:pt x="3194473" y="43247"/>
                    <a:pt x="3194473" y="58857"/>
                  </a:cubicBezTo>
                  <a:lnTo>
                    <a:pt x="3194473" y="202110"/>
                  </a:lnTo>
                  <a:cubicBezTo>
                    <a:pt x="3194473" y="234616"/>
                    <a:pt x="3168121" y="260967"/>
                    <a:pt x="3135615" y="260967"/>
                  </a:cubicBezTo>
                  <a:lnTo>
                    <a:pt x="58857" y="260967"/>
                  </a:lnTo>
                  <a:cubicBezTo>
                    <a:pt x="43247" y="260967"/>
                    <a:pt x="28277" y="254766"/>
                    <a:pt x="17239" y="243728"/>
                  </a:cubicBezTo>
                  <a:cubicBezTo>
                    <a:pt x="6201" y="232690"/>
                    <a:pt x="0" y="217720"/>
                    <a:pt x="0" y="202110"/>
                  </a:cubicBezTo>
                  <a:lnTo>
                    <a:pt x="0" y="58857"/>
                  </a:lnTo>
                  <a:cubicBezTo>
                    <a:pt x="0" y="43247"/>
                    <a:pt x="6201" y="28277"/>
                    <a:pt x="17239" y="17239"/>
                  </a:cubicBezTo>
                  <a:cubicBezTo>
                    <a:pt x="28277" y="6201"/>
                    <a:pt x="43247" y="0"/>
                    <a:pt x="58857" y="0"/>
                  </a:cubicBezTo>
                  <a:close/>
                </a:path>
              </a:pathLst>
            </a:custGeom>
            <a:solidFill>
              <a:srgbClr val="FFFFFF"/>
            </a:solidFill>
          </p:spPr>
        </p:sp>
        <p:sp>
          <p:nvSpPr>
            <p:cNvPr name="TextBox 7" id="7"/>
            <p:cNvSpPr txBox="true"/>
            <p:nvPr/>
          </p:nvSpPr>
          <p:spPr>
            <a:xfrm>
              <a:off x="0" y="-38100"/>
              <a:ext cx="3194473"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81097" y="8373355"/>
            <a:ext cx="1074571" cy="10745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254933" y="978136"/>
            <a:ext cx="9186024" cy="2292351"/>
          </a:xfrm>
          <a:prstGeom prst="rect">
            <a:avLst/>
          </a:prstGeom>
        </p:spPr>
        <p:txBody>
          <a:bodyPr anchor="t" rtlCol="false" tIns="0" lIns="0" bIns="0" rIns="0">
            <a:spAutoFit/>
          </a:bodyPr>
          <a:lstStyle/>
          <a:p>
            <a:pPr algn="l">
              <a:lnSpc>
                <a:spcPts val="16000"/>
              </a:lnSpc>
            </a:pPr>
            <a:r>
              <a:rPr lang="en-US" sz="20000">
                <a:solidFill>
                  <a:srgbClr val="FFFFFF"/>
                </a:solidFill>
                <a:latin typeface="Squada One"/>
                <a:ea typeface="Squada One"/>
                <a:cs typeface="Squada One"/>
                <a:sym typeface="Squada One"/>
              </a:rPr>
              <a:t>Stay Safe</a:t>
            </a:r>
          </a:p>
        </p:txBody>
      </p:sp>
      <p:sp>
        <p:nvSpPr>
          <p:cNvPr name="TextBox 12" id="12"/>
          <p:cNvSpPr txBox="true"/>
          <p:nvPr/>
        </p:nvSpPr>
        <p:spPr>
          <a:xfrm rot="0">
            <a:off x="2360793" y="4049963"/>
            <a:ext cx="6320202" cy="1093537"/>
          </a:xfrm>
          <a:prstGeom prst="rect">
            <a:avLst/>
          </a:prstGeom>
        </p:spPr>
        <p:txBody>
          <a:bodyPr anchor="t" rtlCol="false" tIns="0" lIns="0" bIns="0" rIns="0">
            <a:spAutoFit/>
          </a:bodyPr>
          <a:lstStyle/>
          <a:p>
            <a:pPr algn="ctr">
              <a:lnSpc>
                <a:spcPts val="9046"/>
              </a:lnSpc>
              <a:spcBef>
                <a:spcPct val="0"/>
              </a:spcBef>
            </a:pPr>
            <a:r>
              <a:rPr lang="en-US" sz="6462">
                <a:solidFill>
                  <a:srgbClr val="000000"/>
                </a:solidFill>
                <a:latin typeface="Varela Round"/>
                <a:ea typeface="Varela Round"/>
                <a:cs typeface="Varela Round"/>
                <a:sym typeface="Varela Round"/>
              </a:rPr>
              <a:t>Protect Yourself</a:t>
            </a:r>
          </a:p>
        </p:txBody>
      </p:sp>
      <p:sp>
        <p:nvSpPr>
          <p:cNvPr name="TextBox 13" id="13"/>
          <p:cNvSpPr txBox="true"/>
          <p:nvPr/>
        </p:nvSpPr>
        <p:spPr>
          <a:xfrm rot="0">
            <a:off x="7582806" y="6013692"/>
            <a:ext cx="8596581" cy="1038902"/>
          </a:xfrm>
          <a:prstGeom prst="rect">
            <a:avLst/>
          </a:prstGeom>
        </p:spPr>
        <p:txBody>
          <a:bodyPr anchor="t" rtlCol="false" tIns="0" lIns="0" bIns="0" rIns="0">
            <a:spAutoFit/>
          </a:bodyPr>
          <a:lstStyle/>
          <a:p>
            <a:pPr algn="ctr" marL="0" indent="0" lvl="0">
              <a:lnSpc>
                <a:spcPts val="8612"/>
              </a:lnSpc>
              <a:spcBef>
                <a:spcPct val="0"/>
              </a:spcBef>
            </a:pPr>
            <a:r>
              <a:rPr lang="en-US" sz="6151" strike="noStrike" u="none">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64219" y="8267441"/>
            <a:ext cx="13165216" cy="990859"/>
            <a:chOff x="0" y="0"/>
            <a:chExt cx="3467382" cy="260967"/>
          </a:xfrm>
        </p:grpSpPr>
        <p:sp>
          <p:nvSpPr>
            <p:cNvPr name="Freeform 6" id="6"/>
            <p:cNvSpPr/>
            <p:nvPr/>
          </p:nvSpPr>
          <p:spPr>
            <a:xfrm flipH="false" flipV="false" rot="0">
              <a:off x="0" y="0"/>
              <a:ext cx="3467382" cy="260967"/>
            </a:xfrm>
            <a:custGeom>
              <a:avLst/>
              <a:gdLst/>
              <a:ahLst/>
              <a:cxnLst/>
              <a:rect r="r" b="b" t="t" l="l"/>
              <a:pathLst>
                <a:path h="260967" w="3467382">
                  <a:moveTo>
                    <a:pt x="58806" y="0"/>
                  </a:moveTo>
                  <a:lnTo>
                    <a:pt x="3408576" y="0"/>
                  </a:lnTo>
                  <a:cubicBezTo>
                    <a:pt x="3424172" y="0"/>
                    <a:pt x="3439130" y="6196"/>
                    <a:pt x="3450158" y="17224"/>
                  </a:cubicBezTo>
                  <a:cubicBezTo>
                    <a:pt x="3461186" y="28252"/>
                    <a:pt x="3467382" y="43210"/>
                    <a:pt x="3467382" y="58806"/>
                  </a:cubicBezTo>
                  <a:lnTo>
                    <a:pt x="3467382" y="202161"/>
                  </a:lnTo>
                  <a:cubicBezTo>
                    <a:pt x="3467382" y="234639"/>
                    <a:pt x="3441054" y="260967"/>
                    <a:pt x="3408576" y="260967"/>
                  </a:cubicBezTo>
                  <a:lnTo>
                    <a:pt x="58806" y="260967"/>
                  </a:lnTo>
                  <a:cubicBezTo>
                    <a:pt x="43210" y="260967"/>
                    <a:pt x="28252" y="254771"/>
                    <a:pt x="17224" y="243743"/>
                  </a:cubicBezTo>
                  <a:cubicBezTo>
                    <a:pt x="6196" y="232715"/>
                    <a:pt x="0" y="217757"/>
                    <a:pt x="0" y="202161"/>
                  </a:cubicBezTo>
                  <a:lnTo>
                    <a:pt x="0" y="58806"/>
                  </a:lnTo>
                  <a:cubicBezTo>
                    <a:pt x="0" y="43210"/>
                    <a:pt x="6196" y="28252"/>
                    <a:pt x="17224" y="17224"/>
                  </a:cubicBezTo>
                  <a:cubicBezTo>
                    <a:pt x="28252" y="6196"/>
                    <a:pt x="43210" y="0"/>
                    <a:pt x="58806" y="0"/>
                  </a:cubicBezTo>
                  <a:close/>
                </a:path>
              </a:pathLst>
            </a:custGeom>
            <a:solidFill>
              <a:srgbClr val="FFFFFF"/>
            </a:solidFill>
          </p:spPr>
        </p:sp>
        <p:sp>
          <p:nvSpPr>
            <p:cNvPr name="TextBox 7" id="7"/>
            <p:cNvSpPr txBox="true"/>
            <p:nvPr/>
          </p:nvSpPr>
          <p:spPr>
            <a:xfrm>
              <a:off x="0" y="-38100"/>
              <a:ext cx="3467382"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179212" y="8267441"/>
            <a:ext cx="990859" cy="99085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81238" y="145046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Freeform 12" id="12"/>
          <p:cNvSpPr/>
          <p:nvPr/>
        </p:nvSpPr>
        <p:spPr>
          <a:xfrm flipH="false" flipV="false" rot="0">
            <a:off x="16483877" y="7992943"/>
            <a:ext cx="1550847" cy="2067796"/>
          </a:xfrm>
          <a:custGeom>
            <a:avLst/>
            <a:gdLst/>
            <a:ahLst/>
            <a:cxnLst/>
            <a:rect r="r" b="b" t="t" l="l"/>
            <a:pathLst>
              <a:path h="2067796" w="1550847">
                <a:moveTo>
                  <a:pt x="0" y="0"/>
                </a:moveTo>
                <a:lnTo>
                  <a:pt x="1550846" y="0"/>
                </a:lnTo>
                <a:lnTo>
                  <a:pt x="1550846" y="2067795"/>
                </a:lnTo>
                <a:lnTo>
                  <a:pt x="0" y="2067795"/>
                </a:lnTo>
                <a:lnTo>
                  <a:pt x="0" y="0"/>
                </a:lnTo>
                <a:close/>
              </a:path>
            </a:pathLst>
          </a:custGeom>
          <a:blipFill>
            <a:blip r:embed="rId3"/>
            <a:stretch>
              <a:fillRect l="0" t="0" r="0" b="0"/>
            </a:stretch>
          </a:blipFill>
        </p:spPr>
      </p:sp>
      <p:sp>
        <p:nvSpPr>
          <p:cNvPr name="TextBox 13" id="13"/>
          <p:cNvSpPr txBox="true"/>
          <p:nvPr/>
        </p:nvSpPr>
        <p:spPr>
          <a:xfrm rot="0">
            <a:off x="4202346" y="2851149"/>
            <a:ext cx="5289703" cy="2292351"/>
          </a:xfrm>
          <a:prstGeom prst="rect">
            <a:avLst/>
          </a:prstGeom>
        </p:spPr>
        <p:txBody>
          <a:bodyPr anchor="t" rtlCol="false" tIns="0" lIns="0" bIns="0" rIns="0">
            <a:spAutoFit/>
          </a:bodyPr>
          <a:lstStyle/>
          <a:p>
            <a:pPr algn="just">
              <a:lnSpc>
                <a:spcPts val="16000"/>
              </a:lnSpc>
            </a:pPr>
            <a:r>
              <a:rPr lang="en-US" sz="20000">
                <a:solidFill>
                  <a:srgbClr val="FFFFFF"/>
                </a:solidFill>
                <a:latin typeface="Squada One"/>
                <a:ea typeface="Squada One"/>
                <a:cs typeface="Squada One"/>
                <a:sym typeface="Squada One"/>
              </a:rPr>
              <a:t>SIEM </a:t>
            </a:r>
          </a:p>
        </p:txBody>
      </p:sp>
      <p:sp>
        <p:nvSpPr>
          <p:cNvPr name="TextBox 14" id="14"/>
          <p:cNvSpPr txBox="true"/>
          <p:nvPr/>
        </p:nvSpPr>
        <p:spPr>
          <a:xfrm rot="0">
            <a:off x="2328506" y="5038725"/>
            <a:ext cx="8046526" cy="1820546"/>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Configuration and Monitoring</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5684052"/>
            <a:chOff x="0" y="0"/>
            <a:chExt cx="3666049" cy="1497034"/>
          </a:xfrm>
        </p:grpSpPr>
        <p:sp>
          <p:nvSpPr>
            <p:cNvPr name="Freeform 6" id="6"/>
            <p:cNvSpPr/>
            <p:nvPr/>
          </p:nvSpPr>
          <p:spPr>
            <a:xfrm flipH="false" flipV="false" rot="0">
              <a:off x="0" y="0"/>
              <a:ext cx="3666049" cy="1497034"/>
            </a:xfrm>
            <a:custGeom>
              <a:avLst/>
              <a:gdLst/>
              <a:ahLst/>
              <a:cxnLst/>
              <a:rect r="r" b="b" t="t" l="l"/>
              <a:pathLst>
                <a:path h="1497034" w="3666049">
                  <a:moveTo>
                    <a:pt x="55619" y="0"/>
                  </a:moveTo>
                  <a:lnTo>
                    <a:pt x="3610430" y="0"/>
                  </a:lnTo>
                  <a:cubicBezTo>
                    <a:pt x="3641148" y="0"/>
                    <a:pt x="3666049" y="24902"/>
                    <a:pt x="3666049" y="55619"/>
                  </a:cubicBezTo>
                  <a:lnTo>
                    <a:pt x="3666049" y="1441415"/>
                  </a:lnTo>
                  <a:cubicBezTo>
                    <a:pt x="3666049" y="1472133"/>
                    <a:pt x="3641148" y="1497034"/>
                    <a:pt x="3610430" y="1497034"/>
                  </a:cubicBezTo>
                  <a:lnTo>
                    <a:pt x="55619" y="1497034"/>
                  </a:lnTo>
                  <a:cubicBezTo>
                    <a:pt x="24902" y="1497034"/>
                    <a:pt x="0" y="1472133"/>
                    <a:pt x="0" y="1441415"/>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53513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196941" y="4771229"/>
            <a:ext cx="2606965" cy="2606965"/>
          </a:xfrm>
          <a:custGeom>
            <a:avLst/>
            <a:gdLst/>
            <a:ahLst/>
            <a:cxnLst/>
            <a:rect r="r" b="b" t="t" l="l"/>
            <a:pathLst>
              <a:path h="2606965" w="2606965">
                <a:moveTo>
                  <a:pt x="0" y="0"/>
                </a:moveTo>
                <a:lnTo>
                  <a:pt x="2606965" y="0"/>
                </a:lnTo>
                <a:lnTo>
                  <a:pt x="2606965" y="2606966"/>
                </a:lnTo>
                <a:lnTo>
                  <a:pt x="0" y="2606966"/>
                </a:lnTo>
                <a:lnTo>
                  <a:pt x="0" y="0"/>
                </a:lnTo>
                <a:close/>
              </a:path>
            </a:pathLst>
          </a:custGeom>
          <a:blipFill>
            <a:blip r:embed="rId2"/>
            <a:stretch>
              <a:fillRect l="0" t="0" r="0" b="0"/>
            </a:stretch>
          </a:blipFill>
        </p:spPr>
      </p:sp>
      <p:sp>
        <p:nvSpPr>
          <p:cNvPr name="Freeform 9" id="9"/>
          <p:cNvSpPr/>
          <p:nvPr/>
        </p:nvSpPr>
        <p:spPr>
          <a:xfrm flipH="false" flipV="false" rot="0">
            <a:off x="8077967" y="4941102"/>
            <a:ext cx="2302483" cy="2063600"/>
          </a:xfrm>
          <a:custGeom>
            <a:avLst/>
            <a:gdLst/>
            <a:ahLst/>
            <a:cxnLst/>
            <a:rect r="r" b="b" t="t" l="l"/>
            <a:pathLst>
              <a:path h="2063600" w="2302483">
                <a:moveTo>
                  <a:pt x="0" y="0"/>
                </a:moveTo>
                <a:lnTo>
                  <a:pt x="2302483" y="0"/>
                </a:lnTo>
                <a:lnTo>
                  <a:pt x="2302483" y="2063601"/>
                </a:lnTo>
                <a:lnTo>
                  <a:pt x="0" y="2063601"/>
                </a:lnTo>
                <a:lnTo>
                  <a:pt x="0" y="0"/>
                </a:lnTo>
                <a:close/>
              </a:path>
            </a:pathLst>
          </a:custGeom>
          <a:blipFill>
            <a:blip r:embed="rId3"/>
            <a:stretch>
              <a:fillRect l="0" t="0" r="0" b="0"/>
            </a:stretch>
          </a:blipFill>
        </p:spPr>
      </p:sp>
      <p:sp>
        <p:nvSpPr>
          <p:cNvPr name="Freeform 10" id="10"/>
          <p:cNvSpPr/>
          <p:nvPr/>
        </p:nvSpPr>
        <p:spPr>
          <a:xfrm flipH="false" flipV="false" rot="0">
            <a:off x="12685699" y="4865840"/>
            <a:ext cx="2000790" cy="2000790"/>
          </a:xfrm>
          <a:custGeom>
            <a:avLst/>
            <a:gdLst/>
            <a:ahLst/>
            <a:cxnLst/>
            <a:rect r="r" b="b" t="t" l="l"/>
            <a:pathLst>
              <a:path h="2000790" w="2000790">
                <a:moveTo>
                  <a:pt x="0" y="0"/>
                </a:moveTo>
                <a:lnTo>
                  <a:pt x="2000790" y="0"/>
                </a:lnTo>
                <a:lnTo>
                  <a:pt x="2000790" y="2000790"/>
                </a:lnTo>
                <a:lnTo>
                  <a:pt x="0" y="2000790"/>
                </a:lnTo>
                <a:lnTo>
                  <a:pt x="0" y="0"/>
                </a:lnTo>
                <a:close/>
              </a:path>
            </a:pathLst>
          </a:custGeom>
          <a:blipFill>
            <a:blip r:embed="rId4"/>
            <a:stretch>
              <a:fillRect l="0" t="0" r="0" b="0"/>
            </a:stretch>
          </a:blipFill>
        </p:spPr>
      </p:sp>
      <p:sp>
        <p:nvSpPr>
          <p:cNvPr name="TextBox 11" id="11"/>
          <p:cNvSpPr txBox="true"/>
          <p:nvPr/>
        </p:nvSpPr>
        <p:spPr>
          <a:xfrm rot="0">
            <a:off x="3574742" y="3675615"/>
            <a:ext cx="11308932" cy="962264"/>
          </a:xfrm>
          <a:prstGeom prst="rect">
            <a:avLst/>
          </a:prstGeom>
        </p:spPr>
        <p:txBody>
          <a:bodyPr anchor="t" rtlCol="false" tIns="0" lIns="0" bIns="0" rIns="0">
            <a:spAutoFit/>
          </a:bodyPr>
          <a:lstStyle/>
          <a:p>
            <a:pPr algn="ctr">
              <a:lnSpc>
                <a:spcPts val="3888"/>
              </a:lnSpc>
            </a:pPr>
            <a:r>
              <a:rPr lang="en-US" b="true" sz="2777" i="true">
                <a:solidFill>
                  <a:srgbClr val="000000"/>
                </a:solidFill>
                <a:latin typeface="XM Vahid Bold Italics"/>
                <a:ea typeface="XM Vahid Bold Italics"/>
                <a:cs typeface="XM Vahid Bold Italics"/>
                <a:sym typeface="XM Vahid Bold Italics"/>
              </a:rPr>
              <a:t>Splunk is widely used in cybersecurity for its ability to collect, analyze, and visualize vast amounts of data from various sources. </a:t>
            </a:r>
          </a:p>
        </p:txBody>
      </p:sp>
      <p:sp>
        <p:nvSpPr>
          <p:cNvPr name="TextBox 12" id="12"/>
          <p:cNvSpPr txBox="true"/>
          <p:nvPr/>
        </p:nvSpPr>
        <p:spPr>
          <a:xfrm rot="0">
            <a:off x="7937506" y="6966603"/>
            <a:ext cx="2583403" cy="852615"/>
          </a:xfrm>
          <a:prstGeom prst="rect">
            <a:avLst/>
          </a:prstGeom>
        </p:spPr>
        <p:txBody>
          <a:bodyPr anchor="t" rtlCol="false" tIns="0" lIns="0" bIns="0" rIns="0">
            <a:spAutoFit/>
          </a:bodyPr>
          <a:lstStyle/>
          <a:p>
            <a:pPr algn="ctr" rtl="true">
              <a:lnSpc>
                <a:spcPts val="3565"/>
              </a:lnSpc>
            </a:pPr>
            <a:r>
              <a:rPr lang="en-US" b="true" sz="2546">
                <a:solidFill>
                  <a:srgbClr val="000000"/>
                </a:solidFill>
                <a:latin typeface="XM Vahid Bold"/>
                <a:ea typeface="XM Vahid Bold"/>
                <a:cs typeface="XM Vahid Bold"/>
                <a:sym typeface="XM Vahid Bold"/>
              </a:rPr>
              <a:t>Real-Time Monitoring</a:t>
            </a:r>
          </a:p>
        </p:txBody>
      </p:sp>
      <p:sp>
        <p:nvSpPr>
          <p:cNvPr name="TextBox 13" id="13"/>
          <p:cNvSpPr txBox="true"/>
          <p:nvPr/>
        </p:nvSpPr>
        <p:spPr>
          <a:xfrm rot="0">
            <a:off x="12511635" y="6966603"/>
            <a:ext cx="2348919" cy="852615"/>
          </a:xfrm>
          <a:prstGeom prst="rect">
            <a:avLst/>
          </a:prstGeom>
        </p:spPr>
        <p:txBody>
          <a:bodyPr anchor="t" rtlCol="false" tIns="0" lIns="0" bIns="0" rIns="0">
            <a:spAutoFit/>
          </a:bodyPr>
          <a:lstStyle/>
          <a:p>
            <a:pPr algn="ctr" rtl="true">
              <a:lnSpc>
                <a:spcPts val="3565"/>
              </a:lnSpc>
            </a:pPr>
            <a:r>
              <a:rPr lang="en-US" b="true" sz="2546">
                <a:solidFill>
                  <a:srgbClr val="000000"/>
                </a:solidFill>
                <a:latin typeface="XM Vahid Bold"/>
                <a:ea typeface="XM Vahid Bold"/>
                <a:cs typeface="XM Vahid Bold"/>
                <a:sym typeface="XM Vahid Bold"/>
              </a:rPr>
              <a:t>Advanced Analytics</a:t>
            </a:r>
          </a:p>
        </p:txBody>
      </p:sp>
      <p:sp>
        <p:nvSpPr>
          <p:cNvPr name="TextBox 14" id="14"/>
          <p:cNvSpPr txBox="true"/>
          <p:nvPr/>
        </p:nvSpPr>
        <p:spPr>
          <a:xfrm rot="0">
            <a:off x="3223564" y="6966603"/>
            <a:ext cx="2718592" cy="852615"/>
          </a:xfrm>
          <a:prstGeom prst="rect">
            <a:avLst/>
          </a:prstGeom>
        </p:spPr>
        <p:txBody>
          <a:bodyPr anchor="t" rtlCol="false" tIns="0" lIns="0" bIns="0" rIns="0">
            <a:spAutoFit/>
          </a:bodyPr>
          <a:lstStyle/>
          <a:p>
            <a:pPr algn="ctr" rtl="true">
              <a:lnSpc>
                <a:spcPts val="3565"/>
              </a:lnSpc>
            </a:pPr>
            <a:r>
              <a:rPr lang="en-US" b="true" sz="2546">
                <a:solidFill>
                  <a:srgbClr val="000000"/>
                </a:solidFill>
                <a:latin typeface="XM Vahid Bold"/>
                <a:ea typeface="XM Vahid Bold"/>
                <a:cs typeface="XM Vahid Bold"/>
                <a:sym typeface="XM Vahid Bold"/>
              </a:rPr>
              <a:t>Centralized Log Management</a:t>
            </a:r>
          </a:p>
        </p:txBody>
      </p:sp>
      <p:sp>
        <p:nvSpPr>
          <p:cNvPr name="TextBox 15" id="15"/>
          <p:cNvSpPr txBox="true"/>
          <p:nvPr/>
        </p:nvSpPr>
        <p:spPr>
          <a:xfrm rot="0">
            <a:off x="2457041"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As SIEM</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367176"/>
            <a:chOff x="0" y="0"/>
            <a:chExt cx="3666049" cy="1676952"/>
          </a:xfrm>
        </p:grpSpPr>
        <p:sp>
          <p:nvSpPr>
            <p:cNvPr name="Freeform 6" id="6"/>
            <p:cNvSpPr/>
            <p:nvPr/>
          </p:nvSpPr>
          <p:spPr>
            <a:xfrm flipH="false" flipV="false" rot="0">
              <a:off x="0" y="0"/>
              <a:ext cx="3666049" cy="1676952"/>
            </a:xfrm>
            <a:custGeom>
              <a:avLst/>
              <a:gdLst/>
              <a:ahLst/>
              <a:cxnLst/>
              <a:rect r="r" b="b" t="t" l="l"/>
              <a:pathLst>
                <a:path h="1676952" w="3666049">
                  <a:moveTo>
                    <a:pt x="55619" y="0"/>
                  </a:moveTo>
                  <a:lnTo>
                    <a:pt x="3610430" y="0"/>
                  </a:lnTo>
                  <a:cubicBezTo>
                    <a:pt x="3641148" y="0"/>
                    <a:pt x="3666049" y="24902"/>
                    <a:pt x="3666049" y="55619"/>
                  </a:cubicBezTo>
                  <a:lnTo>
                    <a:pt x="3666049" y="1621333"/>
                  </a:lnTo>
                  <a:cubicBezTo>
                    <a:pt x="3666049" y="1652050"/>
                    <a:pt x="3641148" y="1676952"/>
                    <a:pt x="3610430" y="1676952"/>
                  </a:cubicBezTo>
                  <a:lnTo>
                    <a:pt x="55619" y="1676952"/>
                  </a:lnTo>
                  <a:cubicBezTo>
                    <a:pt x="24902" y="1676952"/>
                    <a:pt x="0" y="1652050"/>
                    <a:pt x="0" y="1621333"/>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7150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29711" y="7484634"/>
            <a:ext cx="3345213" cy="762428"/>
            <a:chOff x="0" y="0"/>
            <a:chExt cx="881044" cy="200804"/>
          </a:xfrm>
        </p:grpSpPr>
        <p:sp>
          <p:nvSpPr>
            <p:cNvPr name="Freeform 9" id="9"/>
            <p:cNvSpPr/>
            <p:nvPr/>
          </p:nvSpPr>
          <p:spPr>
            <a:xfrm flipH="false" flipV="false" rot="0">
              <a:off x="0" y="0"/>
              <a:ext cx="881044" cy="200804"/>
            </a:xfrm>
            <a:custGeom>
              <a:avLst/>
              <a:gdLst/>
              <a:ahLst/>
              <a:cxnLst/>
              <a:rect r="r" b="b" t="t" l="l"/>
              <a:pathLst>
                <a:path h="200804" w="881044">
                  <a:moveTo>
                    <a:pt x="100402" y="0"/>
                  </a:moveTo>
                  <a:lnTo>
                    <a:pt x="780642" y="0"/>
                  </a:lnTo>
                  <a:cubicBezTo>
                    <a:pt x="836092" y="0"/>
                    <a:pt x="881044" y="44952"/>
                    <a:pt x="881044" y="100402"/>
                  </a:cubicBezTo>
                  <a:lnTo>
                    <a:pt x="881044" y="100402"/>
                  </a:lnTo>
                  <a:cubicBezTo>
                    <a:pt x="881044" y="155853"/>
                    <a:pt x="836092" y="200804"/>
                    <a:pt x="780642" y="200804"/>
                  </a:cubicBezTo>
                  <a:lnTo>
                    <a:pt x="100402" y="200804"/>
                  </a:lnTo>
                  <a:cubicBezTo>
                    <a:pt x="44952" y="200804"/>
                    <a:pt x="0" y="155853"/>
                    <a:pt x="0" y="100402"/>
                  </a:cubicBezTo>
                  <a:lnTo>
                    <a:pt x="0" y="100402"/>
                  </a:lnTo>
                  <a:cubicBezTo>
                    <a:pt x="0" y="44952"/>
                    <a:pt x="44952" y="0"/>
                    <a:pt x="100402" y="0"/>
                  </a:cubicBezTo>
                  <a:close/>
                </a:path>
              </a:pathLst>
            </a:custGeom>
            <a:solidFill>
              <a:srgbClr val="4DB776"/>
            </a:solidFill>
            <a:ln cap="rnd">
              <a:noFill/>
              <a:prstDash val="solid"/>
              <a:round/>
            </a:ln>
          </p:spPr>
        </p:sp>
        <p:sp>
          <p:nvSpPr>
            <p:cNvPr name="TextBox 10" id="10"/>
            <p:cNvSpPr txBox="true"/>
            <p:nvPr/>
          </p:nvSpPr>
          <p:spPr>
            <a:xfrm>
              <a:off x="0" y="-38100"/>
              <a:ext cx="881044" cy="23890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3820262" y="4005615"/>
            <a:ext cx="11005490" cy="3195130"/>
          </a:xfrm>
          <a:custGeom>
            <a:avLst/>
            <a:gdLst/>
            <a:ahLst/>
            <a:cxnLst/>
            <a:rect r="r" b="b" t="t" l="l"/>
            <a:pathLst>
              <a:path h="3195130" w="11005490">
                <a:moveTo>
                  <a:pt x="0" y="0"/>
                </a:moveTo>
                <a:lnTo>
                  <a:pt x="11005490" y="0"/>
                </a:lnTo>
                <a:lnTo>
                  <a:pt x="11005490" y="3195129"/>
                </a:lnTo>
                <a:lnTo>
                  <a:pt x="0" y="3195129"/>
                </a:lnTo>
                <a:lnTo>
                  <a:pt x="0" y="0"/>
                </a:lnTo>
                <a:close/>
              </a:path>
            </a:pathLst>
          </a:custGeom>
          <a:blipFill>
            <a:blip r:embed="rId2"/>
            <a:stretch>
              <a:fillRect l="-1612" t="0" r="0" b="0"/>
            </a:stretch>
          </a:blipFill>
        </p:spPr>
      </p:sp>
      <p:sp>
        <p:nvSpPr>
          <p:cNvPr name="TextBox 12" id="12"/>
          <p:cNvSpPr txBox="true"/>
          <p:nvPr/>
        </p:nvSpPr>
        <p:spPr>
          <a:xfrm rot="0">
            <a:off x="2363242" y="1409700"/>
            <a:ext cx="13731933" cy="113664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a:t>
            </a:r>
          </a:p>
        </p:txBody>
      </p:sp>
      <p:sp>
        <p:nvSpPr>
          <p:cNvPr name="TextBox 13" id="13"/>
          <p:cNvSpPr txBox="true"/>
          <p:nvPr/>
        </p:nvSpPr>
        <p:spPr>
          <a:xfrm rot="0">
            <a:off x="2363242" y="3223887"/>
            <a:ext cx="13919531" cy="497839"/>
          </a:xfrm>
          <a:prstGeom prst="rect">
            <a:avLst/>
          </a:prstGeom>
        </p:spPr>
        <p:txBody>
          <a:bodyPr anchor="t" rtlCol="false" tIns="0" lIns="0" bIns="0" rIns="0">
            <a:spAutoFit/>
          </a:bodyPr>
          <a:lstStyle/>
          <a:p>
            <a:pPr algn="ctr">
              <a:lnSpc>
                <a:spcPts val="4060"/>
              </a:lnSpc>
            </a:pPr>
            <a:r>
              <a:rPr lang="en-US" sz="2900" i="true">
                <a:solidFill>
                  <a:srgbClr val="000000"/>
                </a:solidFill>
                <a:latin typeface="XM Vahid Italics"/>
                <a:ea typeface="XM Vahid Italics"/>
                <a:cs typeface="XM Vahid Italics"/>
                <a:sym typeface="XM Vahid Italics"/>
              </a:rPr>
              <a:t>Splunk has three main components</a:t>
            </a:r>
          </a:p>
        </p:txBody>
      </p:sp>
      <p:sp>
        <p:nvSpPr>
          <p:cNvPr name="TextBox 14" id="14"/>
          <p:cNvSpPr txBox="true"/>
          <p:nvPr/>
        </p:nvSpPr>
        <p:spPr>
          <a:xfrm rot="0">
            <a:off x="3169962" y="7538782"/>
            <a:ext cx="2464712" cy="575277"/>
          </a:xfrm>
          <a:prstGeom prst="rect">
            <a:avLst/>
          </a:prstGeom>
        </p:spPr>
        <p:txBody>
          <a:bodyPr anchor="t" rtlCol="false" tIns="0" lIns="0" bIns="0" rIns="0">
            <a:spAutoFit/>
          </a:bodyPr>
          <a:lstStyle/>
          <a:p>
            <a:pPr algn="ctr">
              <a:lnSpc>
                <a:spcPts val="4765"/>
              </a:lnSpc>
            </a:pPr>
            <a:r>
              <a:rPr lang="en-US" sz="3403">
                <a:solidFill>
                  <a:srgbClr val="FEFEFE"/>
                </a:solidFill>
                <a:latin typeface="XM Vahid"/>
                <a:ea typeface="XM Vahid"/>
                <a:cs typeface="XM Vahid"/>
                <a:sym typeface="XM Vahid"/>
              </a:rPr>
              <a:t>Forwarder</a:t>
            </a:r>
          </a:p>
        </p:txBody>
      </p:sp>
      <p:grpSp>
        <p:nvGrpSpPr>
          <p:cNvPr name="Group 15" id="15"/>
          <p:cNvGrpSpPr/>
          <p:nvPr/>
        </p:nvGrpSpPr>
        <p:grpSpPr>
          <a:xfrm rot="0">
            <a:off x="7304457" y="7484634"/>
            <a:ext cx="3345213" cy="762428"/>
            <a:chOff x="0" y="0"/>
            <a:chExt cx="881044" cy="200804"/>
          </a:xfrm>
        </p:grpSpPr>
        <p:sp>
          <p:nvSpPr>
            <p:cNvPr name="Freeform 16" id="16"/>
            <p:cNvSpPr/>
            <p:nvPr/>
          </p:nvSpPr>
          <p:spPr>
            <a:xfrm flipH="false" flipV="false" rot="0">
              <a:off x="0" y="0"/>
              <a:ext cx="881044" cy="200804"/>
            </a:xfrm>
            <a:custGeom>
              <a:avLst/>
              <a:gdLst/>
              <a:ahLst/>
              <a:cxnLst/>
              <a:rect r="r" b="b" t="t" l="l"/>
              <a:pathLst>
                <a:path h="200804" w="881044">
                  <a:moveTo>
                    <a:pt x="100402" y="0"/>
                  </a:moveTo>
                  <a:lnTo>
                    <a:pt x="780642" y="0"/>
                  </a:lnTo>
                  <a:cubicBezTo>
                    <a:pt x="836092" y="0"/>
                    <a:pt x="881044" y="44952"/>
                    <a:pt x="881044" y="100402"/>
                  </a:cubicBezTo>
                  <a:lnTo>
                    <a:pt x="881044" y="100402"/>
                  </a:lnTo>
                  <a:cubicBezTo>
                    <a:pt x="881044" y="155853"/>
                    <a:pt x="836092" y="200804"/>
                    <a:pt x="780642" y="200804"/>
                  </a:cubicBezTo>
                  <a:lnTo>
                    <a:pt x="100402" y="200804"/>
                  </a:lnTo>
                  <a:cubicBezTo>
                    <a:pt x="44952" y="200804"/>
                    <a:pt x="0" y="155853"/>
                    <a:pt x="0" y="100402"/>
                  </a:cubicBezTo>
                  <a:lnTo>
                    <a:pt x="0" y="100402"/>
                  </a:lnTo>
                  <a:cubicBezTo>
                    <a:pt x="0" y="44952"/>
                    <a:pt x="44952" y="0"/>
                    <a:pt x="100402" y="0"/>
                  </a:cubicBezTo>
                  <a:close/>
                </a:path>
              </a:pathLst>
            </a:custGeom>
            <a:solidFill>
              <a:srgbClr val="4DB776"/>
            </a:solidFill>
            <a:ln cap="rnd">
              <a:noFill/>
              <a:prstDash val="solid"/>
              <a:round/>
            </a:ln>
          </p:spPr>
        </p:sp>
        <p:sp>
          <p:nvSpPr>
            <p:cNvPr name="TextBox 17" id="17"/>
            <p:cNvSpPr txBox="true"/>
            <p:nvPr/>
          </p:nvSpPr>
          <p:spPr>
            <a:xfrm>
              <a:off x="0" y="-38100"/>
              <a:ext cx="881044" cy="23890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1879203" y="7484634"/>
            <a:ext cx="3345213" cy="762428"/>
            <a:chOff x="0" y="0"/>
            <a:chExt cx="881044" cy="200804"/>
          </a:xfrm>
        </p:grpSpPr>
        <p:sp>
          <p:nvSpPr>
            <p:cNvPr name="Freeform 19" id="19"/>
            <p:cNvSpPr/>
            <p:nvPr/>
          </p:nvSpPr>
          <p:spPr>
            <a:xfrm flipH="false" flipV="false" rot="0">
              <a:off x="0" y="0"/>
              <a:ext cx="881044" cy="200804"/>
            </a:xfrm>
            <a:custGeom>
              <a:avLst/>
              <a:gdLst/>
              <a:ahLst/>
              <a:cxnLst/>
              <a:rect r="r" b="b" t="t" l="l"/>
              <a:pathLst>
                <a:path h="200804" w="881044">
                  <a:moveTo>
                    <a:pt x="100402" y="0"/>
                  </a:moveTo>
                  <a:lnTo>
                    <a:pt x="780642" y="0"/>
                  </a:lnTo>
                  <a:cubicBezTo>
                    <a:pt x="836092" y="0"/>
                    <a:pt x="881044" y="44952"/>
                    <a:pt x="881044" y="100402"/>
                  </a:cubicBezTo>
                  <a:lnTo>
                    <a:pt x="881044" y="100402"/>
                  </a:lnTo>
                  <a:cubicBezTo>
                    <a:pt x="881044" y="155853"/>
                    <a:pt x="836092" y="200804"/>
                    <a:pt x="780642" y="200804"/>
                  </a:cubicBezTo>
                  <a:lnTo>
                    <a:pt x="100402" y="200804"/>
                  </a:lnTo>
                  <a:cubicBezTo>
                    <a:pt x="44952" y="200804"/>
                    <a:pt x="0" y="155853"/>
                    <a:pt x="0" y="100402"/>
                  </a:cubicBezTo>
                  <a:lnTo>
                    <a:pt x="0" y="100402"/>
                  </a:lnTo>
                  <a:cubicBezTo>
                    <a:pt x="0" y="44952"/>
                    <a:pt x="44952" y="0"/>
                    <a:pt x="100402" y="0"/>
                  </a:cubicBezTo>
                  <a:close/>
                </a:path>
              </a:pathLst>
            </a:custGeom>
            <a:solidFill>
              <a:srgbClr val="4DB776"/>
            </a:solidFill>
            <a:ln cap="rnd">
              <a:noFill/>
              <a:prstDash val="solid"/>
              <a:round/>
            </a:ln>
          </p:spPr>
        </p:sp>
        <p:sp>
          <p:nvSpPr>
            <p:cNvPr name="TextBox 20" id="20"/>
            <p:cNvSpPr txBox="true"/>
            <p:nvPr/>
          </p:nvSpPr>
          <p:spPr>
            <a:xfrm>
              <a:off x="0" y="-38100"/>
              <a:ext cx="881044" cy="23890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1" id="21"/>
          <p:cNvSpPr txBox="true"/>
          <p:nvPr/>
        </p:nvSpPr>
        <p:spPr>
          <a:xfrm rot="0">
            <a:off x="11907949" y="7545449"/>
            <a:ext cx="3316466" cy="590315"/>
          </a:xfrm>
          <a:prstGeom prst="rect">
            <a:avLst/>
          </a:prstGeom>
        </p:spPr>
        <p:txBody>
          <a:bodyPr anchor="t" rtlCol="false" tIns="0" lIns="0" bIns="0" rIns="0">
            <a:spAutoFit/>
          </a:bodyPr>
          <a:lstStyle/>
          <a:p>
            <a:pPr algn="ctr">
              <a:lnSpc>
                <a:spcPts val="4815"/>
              </a:lnSpc>
            </a:pPr>
            <a:r>
              <a:rPr lang="en-US" sz="3439">
                <a:solidFill>
                  <a:srgbClr val="FEFEFE"/>
                </a:solidFill>
                <a:latin typeface="XM Vahid"/>
                <a:ea typeface="XM Vahid"/>
                <a:cs typeface="XM Vahid"/>
                <a:sym typeface="XM Vahid"/>
              </a:rPr>
              <a:t>Search Head</a:t>
            </a:r>
          </a:p>
        </p:txBody>
      </p:sp>
      <p:sp>
        <p:nvSpPr>
          <p:cNvPr name="TextBox 22" id="22"/>
          <p:cNvSpPr txBox="true"/>
          <p:nvPr/>
        </p:nvSpPr>
        <p:spPr>
          <a:xfrm rot="0">
            <a:off x="7693082" y="7529257"/>
            <a:ext cx="2567963" cy="606507"/>
          </a:xfrm>
          <a:prstGeom prst="rect">
            <a:avLst/>
          </a:prstGeom>
        </p:spPr>
        <p:txBody>
          <a:bodyPr anchor="t" rtlCol="false" tIns="0" lIns="0" bIns="0" rIns="0">
            <a:spAutoFit/>
          </a:bodyPr>
          <a:lstStyle/>
          <a:p>
            <a:pPr algn="ctr">
              <a:lnSpc>
                <a:spcPts val="4964"/>
              </a:lnSpc>
            </a:pPr>
            <a:r>
              <a:rPr lang="en-US" sz="3546">
                <a:solidFill>
                  <a:srgbClr val="FEFEFE"/>
                </a:solidFill>
                <a:latin typeface="XM Vahid"/>
                <a:ea typeface="XM Vahid"/>
                <a:cs typeface="XM Vahid"/>
                <a:sym typeface="XM Vahid"/>
              </a:rPr>
              <a:t>Indexer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DAGTuTm5uIY</dc:identifier>
  <dcterms:modified xsi:type="dcterms:W3CDTF">2011-08-01T06:04:30Z</dcterms:modified>
  <cp:revision>1</cp:revision>
  <dc:title>DEPI Presentation</dc:title>
</cp:coreProperties>
</file>